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7" r:id="rId6"/>
    <p:sldId id="261" r:id="rId7"/>
    <p:sldId id="264" r:id="rId8"/>
    <p:sldId id="262" r:id="rId9"/>
    <p:sldId id="263" r:id="rId10"/>
    <p:sldId id="265" r:id="rId11"/>
    <p:sldId id="266" r:id="rId12"/>
  </p:sldIdLst>
  <p:sldSz cx="9144000" cy="5143500" type="screen16x9"/>
  <p:notesSz cx="51435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0" d="100"/>
          <a:sy n="110" d="100"/>
        </p:scale>
        <p:origin x="5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8631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56068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82738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2778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3275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18904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11843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97809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30603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76595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94379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45369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58623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64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1E3A5F">
              <a:alpha val="70000"/>
            </a:srgbClr>
          </a:solidFill>
          <a:ln w="12700">
            <a:solidFill>
              <a:srgbClr val="1E3A5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-1371600"/>
            <a:ext cx="4572000" cy="4572000"/>
          </a:xfrm>
          <a:prstGeom prst="ellipse">
            <a:avLst/>
          </a:prstGeom>
          <a:solidFill>
            <a:srgbClr val="00B4D8">
              <a:alpha val="15000"/>
            </a:srgbClr>
          </a:solidFill>
          <a:ln w="25400">
            <a:solidFill>
              <a:srgbClr val="00B4D8">
                <a:alpha val="3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0" y="1371600"/>
            <a:ext cx="2743200" cy="2743200"/>
          </a:xfrm>
          <a:prstGeom prst="ellipse">
            <a:avLst/>
          </a:prstGeom>
          <a:solidFill>
            <a:srgbClr val="02C39A">
              <a:alpha val="15000"/>
            </a:srgbClr>
          </a:solidFill>
          <a:ln w="25400">
            <a:solidFill>
              <a:srgbClr val="02C39A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0" y="2743200"/>
            <a:ext cx="1828800" cy="1828800"/>
          </a:xfrm>
          <a:prstGeom prst="ellipse">
            <a:avLst/>
          </a:prstGeom>
          <a:solidFill>
            <a:srgbClr val="FFD166">
              <a:alpha val="10000"/>
            </a:srgbClr>
          </a:solidFill>
          <a:ln w="12700">
            <a:solidFill>
              <a:srgbClr val="FFD166">
                <a:alpha val="3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457200"/>
            <a:ext cx="5486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BTS DIÉTÉTIQUE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457200" y="1554480"/>
            <a:ext cx="5486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NUTRITION</a:t>
            </a:r>
            <a:endParaRPr lang="en-US" sz="4800" dirty="0"/>
          </a:p>
        </p:txBody>
      </p:sp>
      <p:sp>
        <p:nvSpPr>
          <p:cNvPr id="10" name="Shape 8"/>
          <p:cNvSpPr/>
          <p:nvPr/>
        </p:nvSpPr>
        <p:spPr>
          <a:xfrm>
            <a:off x="457200" y="2651760"/>
            <a:ext cx="2011680" cy="457200"/>
          </a:xfrm>
          <a:prstGeom prst="roundRect">
            <a:avLst>
              <a:gd name="adj" fmla="val 16000"/>
            </a:avLst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265176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RÉFORME 2024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324612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90E0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Former les professionnels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90E0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nutrition de demain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7200" y="4663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90E0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Présentation destinée aux enseignants du pré-bac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0" y="5065776"/>
            <a:ext cx="9144000" cy="73152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48DAB18-E10D-140F-9999-46A07AEE26CB}"/>
              </a:ext>
            </a:extLst>
          </p:cNvPr>
          <p:cNvGrpSpPr/>
          <p:nvPr/>
        </p:nvGrpSpPr>
        <p:grpSpPr>
          <a:xfrm>
            <a:off x="4690014" y="1938528"/>
            <a:ext cx="4335972" cy="1188720"/>
            <a:chOff x="4114800" y="1965960"/>
            <a:chExt cx="4608576" cy="1188720"/>
          </a:xfrm>
        </p:grpSpPr>
        <p:sp>
          <p:nvSpPr>
            <p:cNvPr id="15" name="Shape 15">
              <a:extLst>
                <a:ext uri="{FF2B5EF4-FFF2-40B4-BE49-F238E27FC236}">
                  <a16:creationId xmlns:a16="http://schemas.microsoft.com/office/drawing/2014/main" id="{D2ED6A89-E977-0769-6CDD-573FA25FDA9C}"/>
                </a:ext>
              </a:extLst>
            </p:cNvPr>
            <p:cNvSpPr/>
            <p:nvPr/>
          </p:nvSpPr>
          <p:spPr>
            <a:xfrm>
              <a:off x="4114800" y="1965960"/>
              <a:ext cx="1444752" cy="1188720"/>
            </a:xfrm>
            <a:prstGeom prst="rect">
              <a:avLst/>
            </a:prstGeom>
            <a:solidFill>
              <a:srgbClr val="EBF4FB"/>
            </a:solidFill>
            <a:ln w="12700">
              <a:solidFill>
                <a:srgbClr val="D0E3F5"/>
              </a:solidFill>
              <a:prstDash val="solid"/>
            </a:ln>
            <a:effectLst>
              <a:outerShdw blurRad="76200" dist="25400" dir="8100000" algn="bl" rotWithShape="0">
                <a:srgbClr val="7090B0">
                  <a:alpha val="12000"/>
                </a:srgbClr>
              </a:outerShdw>
            </a:effectLst>
          </p:spPr>
        </p:sp>
        <p:sp>
          <p:nvSpPr>
            <p:cNvPr id="16" name="Shape 16">
              <a:extLst>
                <a:ext uri="{FF2B5EF4-FFF2-40B4-BE49-F238E27FC236}">
                  <a16:creationId xmlns:a16="http://schemas.microsoft.com/office/drawing/2014/main" id="{24A1BDEC-4A9B-8F29-729D-25723997E4CA}"/>
                </a:ext>
              </a:extLst>
            </p:cNvPr>
            <p:cNvSpPr/>
            <p:nvPr/>
          </p:nvSpPr>
          <p:spPr>
            <a:xfrm>
              <a:off x="4114800" y="1965960"/>
              <a:ext cx="1444752" cy="64008"/>
            </a:xfrm>
            <a:prstGeom prst="rect">
              <a:avLst/>
            </a:prstGeom>
            <a:solidFill>
              <a:srgbClr val="0077B6"/>
            </a:solidFill>
            <a:ln w="12700">
              <a:solidFill>
                <a:srgbClr val="0077B6"/>
              </a:solidFill>
              <a:prstDash val="solid"/>
            </a:ln>
          </p:spPr>
        </p:sp>
        <p:sp>
          <p:nvSpPr>
            <p:cNvPr id="17" name="Text 17">
              <a:extLst>
                <a:ext uri="{FF2B5EF4-FFF2-40B4-BE49-F238E27FC236}">
                  <a16:creationId xmlns:a16="http://schemas.microsoft.com/office/drawing/2014/main" id="{F4D102BD-D666-CBFD-2676-DC1FFCDC5738}"/>
                </a:ext>
              </a:extLst>
            </p:cNvPr>
            <p:cNvSpPr/>
            <p:nvPr/>
          </p:nvSpPr>
          <p:spPr>
            <a:xfrm>
              <a:off x="4114800" y="2084832"/>
              <a:ext cx="1444752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0077B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2 ans</a:t>
              </a:r>
              <a:endParaRPr lang="en-US" sz="2400" dirty="0"/>
            </a:p>
          </p:txBody>
        </p:sp>
        <p:sp>
          <p:nvSpPr>
            <p:cNvPr id="18" name="Text 18">
              <a:extLst>
                <a:ext uri="{FF2B5EF4-FFF2-40B4-BE49-F238E27FC236}">
                  <a16:creationId xmlns:a16="http://schemas.microsoft.com/office/drawing/2014/main" id="{DF0F3A09-73E8-70D6-3201-C409A1A5D771}"/>
                </a:ext>
              </a:extLst>
            </p:cNvPr>
            <p:cNvSpPr/>
            <p:nvPr/>
          </p:nvSpPr>
          <p:spPr>
            <a:xfrm>
              <a:off x="4114800" y="2651760"/>
              <a:ext cx="1444752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4A60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 formation</a:t>
              </a:r>
              <a:endParaRPr lang="en-US" sz="1100" dirty="0"/>
            </a:p>
          </p:txBody>
        </p:sp>
        <p:sp>
          <p:nvSpPr>
            <p:cNvPr id="19" name="Shape 19">
              <a:extLst>
                <a:ext uri="{FF2B5EF4-FFF2-40B4-BE49-F238E27FC236}">
                  <a16:creationId xmlns:a16="http://schemas.microsoft.com/office/drawing/2014/main" id="{65D70639-71D4-28DD-BD48-A849A1D3D28C}"/>
                </a:ext>
              </a:extLst>
            </p:cNvPr>
            <p:cNvSpPr/>
            <p:nvPr/>
          </p:nvSpPr>
          <p:spPr>
            <a:xfrm>
              <a:off x="5696712" y="1965960"/>
              <a:ext cx="1444752" cy="1188720"/>
            </a:xfrm>
            <a:prstGeom prst="rect">
              <a:avLst/>
            </a:prstGeom>
            <a:solidFill>
              <a:srgbClr val="EBF4FB"/>
            </a:solidFill>
            <a:ln w="12700">
              <a:solidFill>
                <a:srgbClr val="D0E3F5"/>
              </a:solidFill>
              <a:prstDash val="solid"/>
            </a:ln>
            <a:effectLst>
              <a:outerShdw blurRad="76200" dist="25400" dir="8100000" algn="bl" rotWithShape="0">
                <a:srgbClr val="7090B0">
                  <a:alpha val="12000"/>
                </a:srgbClr>
              </a:outerShdw>
            </a:effectLst>
          </p:spPr>
        </p:sp>
        <p:sp>
          <p:nvSpPr>
            <p:cNvPr id="20" name="Shape 20">
              <a:extLst>
                <a:ext uri="{FF2B5EF4-FFF2-40B4-BE49-F238E27FC236}">
                  <a16:creationId xmlns:a16="http://schemas.microsoft.com/office/drawing/2014/main" id="{BA496085-E61A-1AF2-42ED-B5D047876CB8}"/>
                </a:ext>
              </a:extLst>
            </p:cNvPr>
            <p:cNvSpPr/>
            <p:nvPr/>
          </p:nvSpPr>
          <p:spPr>
            <a:xfrm>
              <a:off x="5696712" y="1965960"/>
              <a:ext cx="1444752" cy="64008"/>
            </a:xfrm>
            <a:prstGeom prst="rect">
              <a:avLst/>
            </a:prstGeom>
            <a:solidFill>
              <a:srgbClr val="02A87B"/>
            </a:solidFill>
            <a:ln w="12700">
              <a:solidFill>
                <a:srgbClr val="02A87B"/>
              </a:solidFill>
              <a:prstDash val="solid"/>
            </a:ln>
          </p:spPr>
        </p:sp>
        <p:sp>
          <p:nvSpPr>
            <p:cNvPr id="21" name="Text 21">
              <a:extLst>
                <a:ext uri="{FF2B5EF4-FFF2-40B4-BE49-F238E27FC236}">
                  <a16:creationId xmlns:a16="http://schemas.microsoft.com/office/drawing/2014/main" id="{A72AA8F7-D29A-D89A-31C2-1E38C8C4870D}"/>
                </a:ext>
              </a:extLst>
            </p:cNvPr>
            <p:cNvSpPr/>
            <p:nvPr/>
          </p:nvSpPr>
          <p:spPr>
            <a:xfrm>
              <a:off x="5696712" y="2084832"/>
              <a:ext cx="1444752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02A87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20 sem.</a:t>
              </a:r>
              <a:endParaRPr lang="en-US" sz="2400" dirty="0"/>
            </a:p>
          </p:txBody>
        </p:sp>
        <p:sp>
          <p:nvSpPr>
            <p:cNvPr id="22" name="Text 22">
              <a:extLst>
                <a:ext uri="{FF2B5EF4-FFF2-40B4-BE49-F238E27FC236}">
                  <a16:creationId xmlns:a16="http://schemas.microsoft.com/office/drawing/2014/main" id="{305E2693-87A8-EFC5-DF4A-1A747963658D}"/>
                </a:ext>
              </a:extLst>
            </p:cNvPr>
            <p:cNvSpPr/>
            <p:nvPr/>
          </p:nvSpPr>
          <p:spPr>
            <a:xfrm>
              <a:off x="5696712" y="2651760"/>
              <a:ext cx="1444752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4A60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 stages</a:t>
              </a:r>
              <a:endParaRPr lang="en-US" sz="1100" dirty="0"/>
            </a:p>
          </p:txBody>
        </p:sp>
        <p:sp>
          <p:nvSpPr>
            <p:cNvPr id="23" name="Shape 23">
              <a:extLst>
                <a:ext uri="{FF2B5EF4-FFF2-40B4-BE49-F238E27FC236}">
                  <a16:creationId xmlns:a16="http://schemas.microsoft.com/office/drawing/2014/main" id="{A12E5A30-89AB-32A8-8470-496B61223202}"/>
                </a:ext>
              </a:extLst>
            </p:cNvPr>
            <p:cNvSpPr/>
            <p:nvPr/>
          </p:nvSpPr>
          <p:spPr>
            <a:xfrm>
              <a:off x="7278624" y="1965960"/>
              <a:ext cx="1444752" cy="1188720"/>
            </a:xfrm>
            <a:prstGeom prst="rect">
              <a:avLst/>
            </a:prstGeom>
            <a:solidFill>
              <a:srgbClr val="EBF4FB"/>
            </a:solidFill>
            <a:ln w="12700">
              <a:solidFill>
                <a:srgbClr val="D0E3F5"/>
              </a:solidFill>
              <a:prstDash val="solid"/>
            </a:ln>
            <a:effectLst>
              <a:outerShdw blurRad="76200" dist="25400" dir="8100000" algn="bl" rotWithShape="0">
                <a:srgbClr val="7090B0">
                  <a:alpha val="12000"/>
                </a:srgbClr>
              </a:outerShdw>
            </a:effectLst>
          </p:spPr>
        </p:sp>
        <p:sp>
          <p:nvSpPr>
            <p:cNvPr id="24" name="Shape 24">
              <a:extLst>
                <a:ext uri="{FF2B5EF4-FFF2-40B4-BE49-F238E27FC236}">
                  <a16:creationId xmlns:a16="http://schemas.microsoft.com/office/drawing/2014/main" id="{CDE80AA7-77C7-13BB-D4AB-AF662B5D35DC}"/>
                </a:ext>
              </a:extLst>
            </p:cNvPr>
            <p:cNvSpPr/>
            <p:nvPr/>
          </p:nvSpPr>
          <p:spPr>
            <a:xfrm>
              <a:off x="7278624" y="1965960"/>
              <a:ext cx="1444752" cy="64008"/>
            </a:xfrm>
            <a:prstGeom prst="rect">
              <a:avLst/>
            </a:prstGeom>
            <a:solidFill>
              <a:srgbClr val="E8A020"/>
            </a:solidFill>
            <a:ln w="12700">
              <a:solidFill>
                <a:srgbClr val="E8A020"/>
              </a:solidFill>
              <a:prstDash val="solid"/>
            </a:ln>
          </p:spPr>
        </p:sp>
        <p:sp>
          <p:nvSpPr>
            <p:cNvPr id="25" name="Text 25">
              <a:extLst>
                <a:ext uri="{FF2B5EF4-FFF2-40B4-BE49-F238E27FC236}">
                  <a16:creationId xmlns:a16="http://schemas.microsoft.com/office/drawing/2014/main" id="{7ACC608F-E70E-6336-A239-A6DBD9FD9DD1}"/>
                </a:ext>
              </a:extLst>
            </p:cNvPr>
            <p:cNvSpPr/>
            <p:nvPr/>
          </p:nvSpPr>
          <p:spPr>
            <a:xfrm>
              <a:off x="7278624" y="2084832"/>
              <a:ext cx="1444752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E8A02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5 blocs</a:t>
              </a:r>
              <a:endParaRPr lang="en-US" sz="2400" dirty="0"/>
            </a:p>
          </p:txBody>
        </p:sp>
        <p:sp>
          <p:nvSpPr>
            <p:cNvPr id="26" name="Text 26">
              <a:extLst>
                <a:ext uri="{FF2B5EF4-FFF2-40B4-BE49-F238E27FC236}">
                  <a16:creationId xmlns:a16="http://schemas.microsoft.com/office/drawing/2014/main" id="{CE4D1643-2FFD-BB36-A468-39B42D4B58C9}"/>
                </a:ext>
              </a:extLst>
            </p:cNvPr>
            <p:cNvSpPr/>
            <p:nvPr/>
          </p:nvSpPr>
          <p:spPr>
            <a:xfrm>
              <a:off x="7278624" y="2651760"/>
              <a:ext cx="1444752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4A60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d'enseignement</a:t>
              </a:r>
              <a:endParaRPr lang="en-US" sz="1100" dirty="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CONDITIONS D'ADMISSION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914400" y="914400"/>
            <a:ext cx="7315200" cy="1143000"/>
          </a:xfrm>
          <a:prstGeom prst="rect">
            <a:avLst/>
          </a:prstGeom>
          <a:solidFill>
            <a:srgbClr val="1E3A5F"/>
          </a:solidFill>
          <a:ln w="25400">
            <a:solidFill>
              <a:srgbClr val="00B4D8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1069848"/>
            <a:ext cx="822960" cy="82296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069848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87552" y="111556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🎯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600200" y="1005840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 ParcourSup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600200" y="1389888"/>
            <a:ext cx="6492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L'admission se fait sur dossier via la plateforme nationale ParcourSup. Constituez un dossier soigné et motivé.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14400" y="2212848"/>
            <a:ext cx="7315200" cy="1143000"/>
          </a:xfrm>
          <a:prstGeom prst="rect">
            <a:avLst/>
          </a:prstGeom>
          <a:solidFill>
            <a:srgbClr val="1E3A5F"/>
          </a:solidFill>
          <a:ln w="25400">
            <a:solidFill>
              <a:srgbClr val="02C39A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368296"/>
            <a:ext cx="822960" cy="822960"/>
          </a:xfrm>
          <a:prstGeom prst="ellipse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2368296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987552" y="241401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📚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600200" y="2304288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Baccalauréats recommandés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600200" y="2688336"/>
            <a:ext cx="6492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STSS · STL · Bac </a:t>
            </a:r>
            <a:r>
              <a:rPr lang="en-US" sz="1300" dirty="0" err="1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généraux</a:t>
            </a:r>
            <a:r>
              <a:rPr lang="en-US" sz="13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Bac </a:t>
            </a:r>
            <a:r>
              <a:rPr lang="en-US" sz="1300" dirty="0" err="1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professionnels</a:t>
            </a:r>
            <a:r>
              <a:rPr lang="en-US" sz="13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(Bac PRO ASSP)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Toutes les filières peuvent candidater !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14400" y="3511296"/>
            <a:ext cx="7315200" cy="1143000"/>
          </a:xfrm>
          <a:prstGeom prst="rect">
            <a:avLst/>
          </a:prstGeom>
          <a:solidFill>
            <a:srgbClr val="1E3A5F"/>
          </a:solidFill>
          <a:ln w="25400">
            <a:solidFill>
              <a:srgbClr val="FFD166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3666744"/>
            <a:ext cx="822960" cy="822960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3666744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87552" y="371246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🏆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600200" y="3602736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D1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Profils supplémentaires acceptés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600200" y="3986784"/>
            <a:ext cx="6492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Recrutement possible avec un diplôme du supérieur (BTS, Licence...) ou un premier parcours d'études supérieures.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1828800" y="4663440"/>
            <a:ext cx="5486400" cy="411480"/>
          </a:xfrm>
          <a:prstGeom prst="roundRect">
            <a:avLst>
              <a:gd name="adj" fmla="val 15556"/>
            </a:avLst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828800" y="466344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Candidatez dès maintenant sur ParcourSup !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0" y="5065776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4572000" cy="4572000"/>
          </a:xfrm>
          <a:prstGeom prst="ellipse">
            <a:avLst/>
          </a:prstGeom>
          <a:solidFill>
            <a:srgbClr val="00B4D8">
              <a:alpha val="12000"/>
            </a:srgbClr>
          </a:solidFill>
          <a:ln w="25400">
            <a:solidFill>
              <a:srgbClr val="00B4D8">
                <a:alpha val="3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0" y="1828800"/>
            <a:ext cx="3657600" cy="3657600"/>
          </a:xfrm>
          <a:prstGeom prst="ellipse">
            <a:avLst/>
          </a:prstGeom>
          <a:solidFill>
            <a:srgbClr val="02C39A">
              <a:alpha val="12000"/>
            </a:srgbClr>
          </a:solidFill>
          <a:ln w="25400">
            <a:solidFill>
              <a:srgbClr val="02C39A">
                <a:alpha val="3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9144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REJOIGNEZ-NOUS !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457200" y="1783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1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BTS DIÉTÉTIQUE &amp; NUTRITION — RÉFORME 2024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2331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90E0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Former les professionnels de la nutrition de demain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31520" y="2880360"/>
            <a:ext cx="2286000" cy="1463040"/>
          </a:xfrm>
          <a:prstGeom prst="roundRect">
            <a:avLst>
              <a:gd name="adj" fmla="val 6250"/>
            </a:avLst>
          </a:prstGeom>
          <a:solidFill>
            <a:srgbClr val="1E3A5F"/>
          </a:solidFill>
          <a:ln w="25400">
            <a:solidFill>
              <a:srgbClr val="00B4D8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31520" y="292608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⭐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731520" y="3520440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formation réformée,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accessible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383280" y="2880360"/>
            <a:ext cx="2286000" cy="1463040"/>
          </a:xfrm>
          <a:prstGeom prst="roundRect">
            <a:avLst>
              <a:gd name="adj" fmla="val 6250"/>
            </a:avLst>
          </a:prstGeom>
          <a:solidFill>
            <a:srgbClr val="1E3A5F"/>
          </a:solidFill>
          <a:ln w="25400">
            <a:solidFill>
              <a:srgbClr val="00B4D8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3383280" y="292608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🚀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3383280" y="3520440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débouchés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variés &amp; porteurs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035040" y="2880360"/>
            <a:ext cx="2286000" cy="1463040"/>
          </a:xfrm>
          <a:prstGeom prst="roundRect">
            <a:avLst>
              <a:gd name="adj" fmla="val 6250"/>
            </a:avLst>
          </a:prstGeom>
          <a:solidFill>
            <a:srgbClr val="1E3A5F"/>
          </a:solidFill>
          <a:ln w="25400">
            <a:solidFill>
              <a:srgbClr val="00B4D8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035040" y="292608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🌿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035040" y="3520440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métier utile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la société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0" y="5065776"/>
            <a:ext cx="9144000" cy="73152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 SONT LES DIÉTÉTICIEN(NE)S ?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658368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90E0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professionnels de santé reconnus par le Code de la santé publique (art. L4371-1)</a:t>
            </a:r>
            <a:endParaRPr lang="en-US" sz="1400" dirty="0"/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5406FBAF-46C4-497E-6AB6-A5EF6E2D2890}"/>
              </a:ext>
            </a:extLst>
          </p:cNvPr>
          <p:cNvGrpSpPr/>
          <p:nvPr/>
        </p:nvGrpSpPr>
        <p:grpSpPr>
          <a:xfrm>
            <a:off x="438912" y="1379046"/>
            <a:ext cx="8229600" cy="2989537"/>
            <a:chOff x="438912" y="1495596"/>
            <a:chExt cx="8229600" cy="2989537"/>
          </a:xfrm>
        </p:grpSpPr>
        <p:sp>
          <p:nvSpPr>
            <p:cNvPr id="5" name="Shape 3"/>
            <p:cNvSpPr/>
            <p:nvPr/>
          </p:nvSpPr>
          <p:spPr>
            <a:xfrm>
              <a:off x="438912" y="1519843"/>
              <a:ext cx="2651760" cy="1309254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02C39A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6" name="Shape 4"/>
            <p:cNvSpPr/>
            <p:nvPr/>
          </p:nvSpPr>
          <p:spPr>
            <a:xfrm>
              <a:off x="438912" y="1519842"/>
              <a:ext cx="82296" cy="1309253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7" name="Text 5"/>
            <p:cNvSpPr/>
            <p:nvPr/>
          </p:nvSpPr>
          <p:spPr>
            <a:xfrm>
              <a:off x="576072" y="1495596"/>
              <a:ext cx="548640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🎓</a:t>
              </a:r>
              <a:endParaRPr lang="en-US" sz="22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566928" y="1917283"/>
              <a:ext cx="246888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02C39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ÉDUQUER</a:t>
              </a:r>
              <a:endParaRPr lang="en-US" sz="1200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576072" y="2311493"/>
              <a:ext cx="2423160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Sensibiliser à une alimentation adaptée et équilibrée</a:t>
              </a:r>
              <a:endParaRPr lang="en-US" sz="1200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3227832" y="1519843"/>
              <a:ext cx="2651760" cy="118872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00B4D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11" name="Shape 9"/>
            <p:cNvSpPr/>
            <p:nvPr/>
          </p:nvSpPr>
          <p:spPr>
            <a:xfrm>
              <a:off x="3227832" y="1519843"/>
              <a:ext cx="73152" cy="1188720"/>
            </a:xfrm>
            <a:prstGeom prst="rect">
              <a:avLst/>
            </a:prstGeom>
            <a:solidFill>
              <a:srgbClr val="00B4D8"/>
            </a:solidFill>
            <a:ln w="12700">
              <a:solidFill>
                <a:srgbClr val="00B4D8"/>
              </a:solidFill>
              <a:prstDash val="solid"/>
            </a:ln>
          </p:spPr>
        </p:sp>
        <p:sp>
          <p:nvSpPr>
            <p:cNvPr id="12" name="Text 10"/>
            <p:cNvSpPr/>
            <p:nvPr/>
          </p:nvSpPr>
          <p:spPr>
            <a:xfrm>
              <a:off x="3364992" y="1549630"/>
              <a:ext cx="548640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💬</a:t>
              </a:r>
              <a:endParaRPr lang="en-US" sz="220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3374136" y="1908619"/>
              <a:ext cx="246888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00B4D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CONSEILLER</a:t>
              </a:r>
              <a:endParaRPr lang="en-US" sz="1200" dirty="0"/>
            </a:p>
          </p:txBody>
        </p:sp>
        <p:sp>
          <p:nvSpPr>
            <p:cNvPr id="14" name="Text 12"/>
            <p:cNvSpPr/>
            <p:nvPr/>
          </p:nvSpPr>
          <p:spPr>
            <a:xfrm>
              <a:off x="3378708" y="2307959"/>
              <a:ext cx="2423160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Expertise nutrition dans santé, prévention, sport</a:t>
              </a:r>
              <a:endParaRPr lang="en-US" sz="1200" dirty="0"/>
            </a:p>
          </p:txBody>
        </p:sp>
        <p:sp>
          <p:nvSpPr>
            <p:cNvPr id="15" name="Shape 13"/>
            <p:cNvSpPr/>
            <p:nvPr/>
          </p:nvSpPr>
          <p:spPr>
            <a:xfrm>
              <a:off x="6016752" y="1519843"/>
              <a:ext cx="2651760" cy="118872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7B68EE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16" name="Shape 14"/>
            <p:cNvSpPr/>
            <p:nvPr/>
          </p:nvSpPr>
          <p:spPr>
            <a:xfrm>
              <a:off x="6016752" y="1519843"/>
              <a:ext cx="73152" cy="1188720"/>
            </a:xfrm>
            <a:prstGeom prst="rect">
              <a:avLst/>
            </a:prstGeom>
            <a:solidFill>
              <a:srgbClr val="7B68EE"/>
            </a:solidFill>
            <a:ln w="12700">
              <a:solidFill>
                <a:srgbClr val="7B68EE"/>
              </a:solidFill>
              <a:prstDash val="solid"/>
            </a:ln>
          </p:spPr>
        </p:sp>
        <p:sp>
          <p:nvSpPr>
            <p:cNvPr id="17" name="Text 15"/>
            <p:cNvSpPr/>
            <p:nvPr/>
          </p:nvSpPr>
          <p:spPr>
            <a:xfrm>
              <a:off x="6153912" y="1500723"/>
              <a:ext cx="548640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🤝</a:t>
              </a:r>
              <a:endParaRPr lang="en-US" sz="2200" dirty="0"/>
            </a:p>
          </p:txBody>
        </p:sp>
        <p:sp>
          <p:nvSpPr>
            <p:cNvPr id="18" name="Text 16"/>
            <p:cNvSpPr/>
            <p:nvPr/>
          </p:nvSpPr>
          <p:spPr>
            <a:xfrm>
              <a:off x="6131052" y="1909493"/>
              <a:ext cx="246888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7B68E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TRAVAILLER EN ÉQUIPE</a:t>
              </a:r>
              <a:endParaRPr lang="en-US" sz="1200" dirty="0"/>
            </a:p>
          </p:txBody>
        </p:sp>
        <p:sp>
          <p:nvSpPr>
            <p:cNvPr id="19" name="Text 17"/>
            <p:cNvSpPr/>
            <p:nvPr/>
          </p:nvSpPr>
          <p:spPr>
            <a:xfrm>
              <a:off x="6153912" y="2315926"/>
              <a:ext cx="2423160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Collaboration avec tous les professionnels de santé</a:t>
              </a:r>
              <a:endParaRPr lang="en-US" sz="1200" dirty="0"/>
            </a:p>
          </p:txBody>
        </p:sp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ABCEE092-DDDD-3441-7725-37FD12152445}"/>
                </a:ext>
              </a:extLst>
            </p:cNvPr>
            <p:cNvGrpSpPr/>
            <p:nvPr/>
          </p:nvGrpSpPr>
          <p:grpSpPr>
            <a:xfrm>
              <a:off x="438912" y="3114812"/>
              <a:ext cx="2651760" cy="1370321"/>
              <a:chOff x="438912" y="2829056"/>
              <a:chExt cx="2651760" cy="1205387"/>
            </a:xfrm>
          </p:grpSpPr>
          <p:sp>
            <p:nvSpPr>
              <p:cNvPr id="20" name="Shape 18"/>
              <p:cNvSpPr/>
              <p:nvPr/>
            </p:nvSpPr>
            <p:spPr>
              <a:xfrm>
                <a:off x="438912" y="2845723"/>
                <a:ext cx="2651760" cy="1188720"/>
              </a:xfrm>
              <a:prstGeom prst="rect">
                <a:avLst/>
              </a:prstGeom>
              <a:solidFill>
                <a:srgbClr val="1E3A5F"/>
              </a:solidFill>
              <a:ln w="25400">
                <a:solidFill>
                  <a:srgbClr val="FFD166"/>
                </a:solidFill>
                <a:prstDash val="solid"/>
              </a:ln>
              <a:effectLst>
                <a:outerShdw blurRad="101600" dist="25400" dir="8100000" algn="bl" rotWithShape="0">
                  <a:srgbClr val="000000">
                    <a:alpha val="15000"/>
                  </a:srgbClr>
                </a:outerShdw>
              </a:effectLst>
            </p:spPr>
          </p:sp>
          <p:sp>
            <p:nvSpPr>
              <p:cNvPr id="21" name="Shape 19"/>
              <p:cNvSpPr/>
              <p:nvPr/>
            </p:nvSpPr>
            <p:spPr>
              <a:xfrm>
                <a:off x="438912" y="2845723"/>
                <a:ext cx="73152" cy="1188720"/>
              </a:xfrm>
              <a:prstGeom prst="rect">
                <a:avLst/>
              </a:prstGeom>
              <a:solidFill>
                <a:srgbClr val="FFD166"/>
              </a:solidFill>
              <a:ln w="12700">
                <a:solidFill>
                  <a:srgbClr val="FFD166"/>
                </a:solidFill>
                <a:prstDash val="solid"/>
              </a:ln>
            </p:spPr>
          </p:sp>
          <p:sp>
            <p:nvSpPr>
              <p:cNvPr id="22" name="Text 20"/>
              <p:cNvSpPr/>
              <p:nvPr/>
            </p:nvSpPr>
            <p:spPr>
              <a:xfrm>
                <a:off x="525780" y="2829056"/>
                <a:ext cx="548640" cy="45720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ctr">
                  <a:buNone/>
                </a:pPr>
                <a:r>
                  <a:rPr lang="en-US" sz="2200" dirty="0">
                    <a:solidFill>
                      <a:srgbClr val="000000"/>
                    </a:solidFill>
                    <a:latin typeface="Segoe UI Emoji" pitchFamily="34" charset="0"/>
                    <a:ea typeface="Segoe UI Emoji" pitchFamily="34" charset="-122"/>
                    <a:cs typeface="Segoe UI Emoji" pitchFamily="34" charset="-120"/>
                  </a:rPr>
                  <a:t>📋</a:t>
                </a:r>
                <a:endParaRPr lang="en-US" sz="2200" dirty="0"/>
              </a:p>
            </p:txBody>
          </p:sp>
          <p:sp>
            <p:nvSpPr>
              <p:cNvPr id="23" name="Text 21"/>
              <p:cNvSpPr/>
              <p:nvPr/>
            </p:nvSpPr>
            <p:spPr>
              <a:xfrm>
                <a:off x="566928" y="3275500"/>
                <a:ext cx="2468880" cy="27432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FFD166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RÉALISER LE SUIVI</a:t>
                </a:r>
                <a:endParaRPr lang="en-US" sz="1200" dirty="0"/>
              </a:p>
            </p:txBody>
          </p:sp>
          <p:sp>
            <p:nvSpPr>
              <p:cNvPr id="24" name="Text 22"/>
              <p:cNvSpPr/>
              <p:nvPr/>
            </p:nvSpPr>
            <p:spPr>
              <a:xfrm>
                <a:off x="566928" y="3639313"/>
                <a:ext cx="2423160" cy="292608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E8F4F8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Suivi nutritionnel des patients en milieu hospitalier</a:t>
                </a:r>
                <a:endParaRPr lang="en-US" sz="1200" dirty="0"/>
              </a:p>
            </p:txBody>
          </p:sp>
        </p:grpSp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AD8F1857-DEC4-A58E-65CC-E9A32F1D28D8}"/>
                </a:ext>
              </a:extLst>
            </p:cNvPr>
            <p:cNvGrpSpPr/>
            <p:nvPr/>
          </p:nvGrpSpPr>
          <p:grpSpPr>
            <a:xfrm>
              <a:off x="3227832" y="3145535"/>
              <a:ext cx="2660904" cy="1339595"/>
              <a:chOff x="3227832" y="2845723"/>
              <a:chExt cx="2660904" cy="1188720"/>
            </a:xfrm>
          </p:grpSpPr>
          <p:sp>
            <p:nvSpPr>
              <p:cNvPr id="25" name="Shape 23"/>
              <p:cNvSpPr/>
              <p:nvPr/>
            </p:nvSpPr>
            <p:spPr>
              <a:xfrm>
                <a:off x="3236976" y="2845723"/>
                <a:ext cx="2651760" cy="1188720"/>
              </a:xfrm>
              <a:prstGeom prst="rect">
                <a:avLst/>
              </a:prstGeom>
              <a:solidFill>
                <a:srgbClr val="1E3A5F"/>
              </a:solidFill>
              <a:ln w="25400">
                <a:solidFill>
                  <a:srgbClr val="EF476F"/>
                </a:solidFill>
                <a:prstDash val="solid"/>
              </a:ln>
              <a:effectLst>
                <a:outerShdw blurRad="101600" dist="25400" dir="8100000" algn="bl" rotWithShape="0">
                  <a:srgbClr val="000000">
                    <a:alpha val="15000"/>
                  </a:srgbClr>
                </a:outerShdw>
              </a:effectLst>
            </p:spPr>
          </p:sp>
          <p:sp>
            <p:nvSpPr>
              <p:cNvPr id="26" name="Shape 24"/>
              <p:cNvSpPr/>
              <p:nvPr/>
            </p:nvSpPr>
            <p:spPr>
              <a:xfrm>
                <a:off x="3227832" y="2845723"/>
                <a:ext cx="73152" cy="1188720"/>
              </a:xfrm>
              <a:prstGeom prst="rect">
                <a:avLst/>
              </a:prstGeom>
              <a:solidFill>
                <a:srgbClr val="EF476F"/>
              </a:solidFill>
              <a:ln w="12700">
                <a:solidFill>
                  <a:srgbClr val="EF476F"/>
                </a:solidFill>
                <a:prstDash val="solid"/>
              </a:ln>
            </p:spPr>
          </p:sp>
          <p:sp>
            <p:nvSpPr>
              <p:cNvPr id="27" name="Text 25"/>
              <p:cNvSpPr/>
              <p:nvPr/>
            </p:nvSpPr>
            <p:spPr>
              <a:xfrm>
                <a:off x="3337560" y="2852121"/>
                <a:ext cx="548640" cy="45720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ctr">
                  <a:buNone/>
                </a:pPr>
                <a:r>
                  <a:rPr lang="en-US" sz="2200" dirty="0">
                    <a:solidFill>
                      <a:srgbClr val="000000"/>
                    </a:solidFill>
                    <a:latin typeface="Segoe UI Emoji" pitchFamily="34" charset="0"/>
                    <a:ea typeface="Segoe UI Emoji" pitchFamily="34" charset="-122"/>
                    <a:cs typeface="Segoe UI Emoji" pitchFamily="34" charset="-120"/>
                  </a:rPr>
                  <a:t>🔄</a:t>
                </a:r>
                <a:endParaRPr lang="en-US" sz="2200" dirty="0"/>
              </a:p>
            </p:txBody>
          </p:sp>
          <p:sp>
            <p:nvSpPr>
              <p:cNvPr id="28" name="Text 26"/>
              <p:cNvSpPr/>
              <p:nvPr/>
            </p:nvSpPr>
            <p:spPr>
              <a:xfrm>
                <a:off x="3378708" y="3271241"/>
                <a:ext cx="2468880" cy="27432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EF476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NÉGOCIER</a:t>
                </a:r>
                <a:endParaRPr lang="en-US" sz="1200" dirty="0"/>
              </a:p>
            </p:txBody>
          </p:sp>
          <p:sp>
            <p:nvSpPr>
              <p:cNvPr id="29" name="Text 27"/>
              <p:cNvSpPr/>
              <p:nvPr/>
            </p:nvSpPr>
            <p:spPr>
              <a:xfrm>
                <a:off x="3364992" y="3605230"/>
                <a:ext cx="2423160" cy="292608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E8F4F8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Garantir qualité et approvisionnement alimentaire</a:t>
                </a:r>
                <a:endParaRPr lang="en-US" sz="1200" dirty="0"/>
              </a:p>
            </p:txBody>
          </p:sp>
        </p:grpSp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1C11D934-3048-CD79-BA32-74D3806D641F}"/>
                </a:ext>
              </a:extLst>
            </p:cNvPr>
            <p:cNvGrpSpPr/>
            <p:nvPr/>
          </p:nvGrpSpPr>
          <p:grpSpPr>
            <a:xfrm>
              <a:off x="6016752" y="3144590"/>
              <a:ext cx="2651760" cy="1340542"/>
              <a:chOff x="6016752" y="2845723"/>
              <a:chExt cx="2651760" cy="1188720"/>
            </a:xfrm>
          </p:grpSpPr>
          <p:sp>
            <p:nvSpPr>
              <p:cNvPr id="30" name="Shape 28"/>
              <p:cNvSpPr/>
              <p:nvPr/>
            </p:nvSpPr>
            <p:spPr>
              <a:xfrm>
                <a:off x="6016752" y="2845723"/>
                <a:ext cx="2651760" cy="1188720"/>
              </a:xfrm>
              <a:prstGeom prst="rect">
                <a:avLst/>
              </a:prstGeom>
              <a:solidFill>
                <a:srgbClr val="1E3A5F"/>
              </a:solidFill>
              <a:ln w="25400">
                <a:solidFill>
                  <a:srgbClr val="06D6A0"/>
                </a:solidFill>
                <a:prstDash val="solid"/>
              </a:ln>
              <a:effectLst>
                <a:outerShdw blurRad="101600" dist="25400" dir="8100000" algn="bl" rotWithShape="0">
                  <a:srgbClr val="000000">
                    <a:alpha val="15000"/>
                  </a:srgbClr>
                </a:outerShdw>
              </a:effectLst>
            </p:spPr>
          </p:sp>
          <p:sp>
            <p:nvSpPr>
              <p:cNvPr id="31" name="Shape 29"/>
              <p:cNvSpPr/>
              <p:nvPr/>
            </p:nvSpPr>
            <p:spPr>
              <a:xfrm>
                <a:off x="6016752" y="2845723"/>
                <a:ext cx="73152" cy="1188720"/>
              </a:xfrm>
              <a:prstGeom prst="rect">
                <a:avLst/>
              </a:prstGeom>
              <a:solidFill>
                <a:srgbClr val="06D6A0"/>
              </a:solidFill>
              <a:ln w="12700">
                <a:solidFill>
                  <a:srgbClr val="06D6A0"/>
                </a:solidFill>
                <a:prstDash val="solid"/>
              </a:ln>
            </p:spPr>
          </p:sp>
          <p:sp>
            <p:nvSpPr>
              <p:cNvPr id="32" name="Text 30"/>
              <p:cNvSpPr/>
              <p:nvPr/>
            </p:nvSpPr>
            <p:spPr>
              <a:xfrm>
                <a:off x="6089904" y="2858695"/>
                <a:ext cx="548640" cy="45720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ctr">
                  <a:buNone/>
                </a:pPr>
                <a:r>
                  <a:rPr lang="en-US" sz="2200" dirty="0">
                    <a:solidFill>
                      <a:srgbClr val="000000"/>
                    </a:solidFill>
                    <a:latin typeface="Segoe UI Emoji" pitchFamily="34" charset="0"/>
                    <a:ea typeface="Segoe UI Emoji" pitchFamily="34" charset="-122"/>
                    <a:cs typeface="Segoe UI Emoji" pitchFamily="34" charset="-120"/>
                  </a:rPr>
                  <a:t>🛡️</a:t>
                </a:r>
                <a:endParaRPr lang="en-US" sz="2200" dirty="0"/>
              </a:p>
            </p:txBody>
          </p:sp>
          <p:sp>
            <p:nvSpPr>
              <p:cNvPr id="33" name="Text 31"/>
              <p:cNvSpPr/>
              <p:nvPr/>
            </p:nvSpPr>
            <p:spPr>
              <a:xfrm>
                <a:off x="6131052" y="3271780"/>
                <a:ext cx="2468880" cy="27432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06D6A0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ASSURER LA SÉCURITÉ</a:t>
                </a:r>
                <a:endParaRPr lang="en-US" sz="1200" dirty="0"/>
              </a:p>
            </p:txBody>
          </p:sp>
          <p:sp>
            <p:nvSpPr>
              <p:cNvPr id="34" name="Text 32"/>
              <p:cNvSpPr/>
              <p:nvPr/>
            </p:nvSpPr>
            <p:spPr>
              <a:xfrm>
                <a:off x="6144768" y="3602181"/>
                <a:ext cx="2423160" cy="292608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E8F4F8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Appliquer les réglementations nutrition &amp; alimentaire</a:t>
                </a:r>
                <a:endParaRPr lang="en-US" sz="1200" dirty="0"/>
              </a:p>
            </p:txBody>
          </p:sp>
        </p:grpSp>
      </p:grpSp>
      <p:sp>
        <p:nvSpPr>
          <p:cNvPr id="35" name="Shape 33"/>
          <p:cNvSpPr/>
          <p:nvPr/>
        </p:nvSpPr>
        <p:spPr>
          <a:xfrm>
            <a:off x="0" y="5065776"/>
            <a:ext cx="9144000" cy="73152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QUALITÉS REQUISES POUR CE MÉTIER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2011680" cy="3657600"/>
          </a:xfrm>
          <a:prstGeom prst="rect">
            <a:avLst/>
          </a:prstGeom>
          <a:solidFill>
            <a:srgbClr val="1E3A5F"/>
          </a:solidFill>
          <a:ln w="25400">
            <a:solidFill>
              <a:srgbClr val="02C39A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914400"/>
            <a:ext cx="2011680" cy="73152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199" y="1078992"/>
            <a:ext cx="59435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645920" y="1051560"/>
            <a:ext cx="594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📢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457200" y="160020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084832"/>
            <a:ext cx="1645920" cy="0"/>
          </a:xfrm>
          <a:prstGeom prst="line">
            <a:avLst/>
          </a:prstGeom>
          <a:noFill/>
          <a:ln w="12700">
            <a:solidFill>
              <a:srgbClr val="02C39A">
                <a:alpha val="5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" y="2240280"/>
            <a:ext cx="19019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</a:t>
            </a: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Formation &amp; pédagogie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75488" y="2834640"/>
            <a:ext cx="179222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</a:t>
            </a: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Prévention &amp; éducation à la santé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514600" y="914400"/>
            <a:ext cx="2011680" cy="3657600"/>
          </a:xfrm>
          <a:prstGeom prst="rect">
            <a:avLst/>
          </a:prstGeom>
          <a:solidFill>
            <a:srgbClr val="1E3A5F"/>
          </a:solidFill>
          <a:ln w="25400">
            <a:solidFill>
              <a:srgbClr val="00B4D8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514600" y="914400"/>
            <a:ext cx="201168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06040" y="1078992"/>
            <a:ext cx="594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2606040" y="160020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RELATIONS HUMAINES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697480" y="2084832"/>
            <a:ext cx="1645920" cy="0"/>
          </a:xfrm>
          <a:prstGeom prst="line">
            <a:avLst/>
          </a:prstGeom>
          <a:noFill/>
          <a:ln w="12700">
            <a:solidFill>
              <a:srgbClr val="00B4D8">
                <a:alpha val="5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624328" y="2240280"/>
            <a:ext cx="179222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</a:t>
            </a: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 du contact et de l'écoute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624328" y="2834640"/>
            <a:ext cx="179222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</a:t>
            </a: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Disponibilité et bienveillance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663440" y="914400"/>
            <a:ext cx="2011680" cy="3657600"/>
          </a:xfrm>
          <a:prstGeom prst="rect">
            <a:avLst/>
          </a:prstGeom>
          <a:solidFill>
            <a:srgbClr val="1E3A5F"/>
          </a:solidFill>
          <a:ln w="25400">
            <a:solidFill>
              <a:srgbClr val="FFD166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663440" y="914400"/>
            <a:ext cx="2011680" cy="73152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54880" y="1078992"/>
            <a:ext cx="594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D1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5943600" y="1051560"/>
            <a:ext cx="594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🤝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4754880" y="160020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D1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TRAVAIL EN ÉQUIPE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846320" y="2084832"/>
            <a:ext cx="1645920" cy="0"/>
          </a:xfrm>
          <a:prstGeom prst="line">
            <a:avLst/>
          </a:prstGeom>
          <a:noFill/>
          <a:ln w="12700">
            <a:solidFill>
              <a:srgbClr val="FFD166">
                <a:alpha val="5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73168" y="2240280"/>
            <a:ext cx="179222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D1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</a:t>
            </a: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Professionnels de santé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773168" y="2834640"/>
            <a:ext cx="179222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D1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</a:t>
            </a: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Gestionnaires, chefs cuisiniers...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812280" y="914400"/>
            <a:ext cx="2011680" cy="3657600"/>
          </a:xfrm>
          <a:prstGeom prst="rect">
            <a:avLst/>
          </a:prstGeom>
          <a:solidFill>
            <a:srgbClr val="1E3A5F"/>
          </a:solidFill>
          <a:ln w="25400">
            <a:solidFill>
              <a:srgbClr val="EF476F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812280" y="914400"/>
            <a:ext cx="2011680" cy="73152"/>
          </a:xfrm>
          <a:prstGeom prst="rect">
            <a:avLst/>
          </a:prstGeom>
          <a:solidFill>
            <a:srgbClr val="EF476F"/>
          </a:solidFill>
          <a:ln w="12700">
            <a:solidFill>
              <a:srgbClr val="EF476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903719" y="1078992"/>
            <a:ext cx="6539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EF47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800" dirty="0"/>
          </a:p>
        </p:txBody>
      </p:sp>
      <p:sp>
        <p:nvSpPr>
          <p:cNvPr id="31" name="Text 29"/>
          <p:cNvSpPr/>
          <p:nvPr/>
        </p:nvSpPr>
        <p:spPr>
          <a:xfrm>
            <a:off x="8092440" y="1051560"/>
            <a:ext cx="594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⭐</a:t>
            </a:r>
            <a:endParaRPr lang="en-US" sz="2400" dirty="0"/>
          </a:p>
        </p:txBody>
      </p:sp>
      <p:sp>
        <p:nvSpPr>
          <p:cNvPr id="32" name="Text 30"/>
          <p:cNvSpPr/>
          <p:nvPr/>
        </p:nvSpPr>
        <p:spPr>
          <a:xfrm>
            <a:off x="6903720" y="160020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F47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QUALITÉS PERSONNELLES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6995160" y="2084832"/>
            <a:ext cx="1645920" cy="0"/>
          </a:xfrm>
          <a:prstGeom prst="line">
            <a:avLst/>
          </a:prstGeom>
          <a:noFill/>
          <a:ln w="12700">
            <a:solidFill>
              <a:srgbClr val="EF476F">
                <a:alpha val="50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922008" y="2240280"/>
            <a:ext cx="179222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F47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</a:t>
            </a: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&amp; rigueur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922008" y="2834640"/>
            <a:ext cx="179222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F47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</a:t>
            </a: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Curiosité professionnelle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0" y="5065776"/>
            <a:ext cx="9144000" cy="73152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661768C5-CB54-EFD3-6216-B135DE236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960495" y="1170432"/>
            <a:ext cx="308610" cy="3086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201168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 DE LA FORMATION</a:t>
            </a:r>
            <a:endParaRPr lang="en-US" sz="2400" dirty="0"/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799EC52-CBC5-63B0-E55E-C6A7A5ECC3A8}"/>
              </a:ext>
            </a:extLst>
          </p:cNvPr>
          <p:cNvGrpSpPr/>
          <p:nvPr/>
        </p:nvGrpSpPr>
        <p:grpSpPr>
          <a:xfrm>
            <a:off x="256735" y="964692"/>
            <a:ext cx="8732520" cy="3794760"/>
            <a:chOff x="274320" y="822960"/>
            <a:chExt cx="8732520" cy="3794760"/>
          </a:xfrm>
        </p:grpSpPr>
        <p:sp>
          <p:nvSpPr>
            <p:cNvPr id="4" name="Shape 2"/>
            <p:cNvSpPr/>
            <p:nvPr/>
          </p:nvSpPr>
          <p:spPr>
            <a:xfrm>
              <a:off x="274320" y="822960"/>
              <a:ext cx="109728" cy="3200400"/>
            </a:xfrm>
            <a:prstGeom prst="rect">
              <a:avLst/>
            </a:prstGeom>
            <a:solidFill>
              <a:srgbClr val="00B4D8"/>
            </a:solidFill>
            <a:ln w="12700">
              <a:solidFill>
                <a:srgbClr val="00B4D8"/>
              </a:solidFill>
              <a:prstDash val="solid"/>
            </a:ln>
          </p:spPr>
        </p:sp>
        <p:sp>
          <p:nvSpPr>
            <p:cNvPr id="5" name="Text 3"/>
            <p:cNvSpPr/>
            <p:nvPr/>
          </p:nvSpPr>
          <p:spPr>
            <a:xfrm>
              <a:off x="320040" y="822960"/>
              <a:ext cx="32004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00B4D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 BLOCS DE COMPÉTENCES</a:t>
              </a:r>
              <a:endParaRPr lang="en-US" sz="1400" dirty="0"/>
            </a:p>
          </p:txBody>
        </p:sp>
        <p:sp>
          <p:nvSpPr>
            <p:cNvPr id="6" name="Shape 4"/>
            <p:cNvSpPr/>
            <p:nvPr/>
          </p:nvSpPr>
          <p:spPr>
            <a:xfrm>
              <a:off x="502920" y="1234440"/>
              <a:ext cx="5303520" cy="804672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02C39A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7" name="Shape 5"/>
            <p:cNvSpPr/>
            <p:nvPr/>
          </p:nvSpPr>
          <p:spPr>
            <a:xfrm>
              <a:off x="502920" y="1234440"/>
              <a:ext cx="640080" cy="804672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8" name="Text 6"/>
            <p:cNvSpPr/>
            <p:nvPr/>
          </p:nvSpPr>
          <p:spPr>
            <a:xfrm>
              <a:off x="502920" y="1234440"/>
              <a:ext cx="640080" cy="80467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300" b="1" dirty="0">
                  <a:solidFill>
                    <a:srgbClr val="0A162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BC1</a:t>
              </a:r>
              <a:endParaRPr lang="en-US" sz="1300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1234440" y="1307592"/>
              <a:ext cx="4480560" cy="6583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Élaborer et mettre en œuvre une démarche de soin diététique et nutritionnel</a:t>
              </a:r>
              <a:endParaRPr lang="en-US" sz="1200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502920" y="2194560"/>
              <a:ext cx="5303520" cy="804672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00B4D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11" name="Shape 9"/>
            <p:cNvSpPr/>
            <p:nvPr/>
          </p:nvSpPr>
          <p:spPr>
            <a:xfrm>
              <a:off x="502920" y="2194560"/>
              <a:ext cx="640080" cy="804672"/>
            </a:xfrm>
            <a:prstGeom prst="rect">
              <a:avLst/>
            </a:prstGeom>
            <a:solidFill>
              <a:srgbClr val="00B4D8"/>
            </a:solidFill>
            <a:ln w="12700">
              <a:solidFill>
                <a:srgbClr val="00B4D8"/>
              </a:solidFill>
              <a:prstDash val="solid"/>
            </a:ln>
          </p:spPr>
        </p:sp>
        <p:sp>
          <p:nvSpPr>
            <p:cNvPr id="12" name="Text 10"/>
            <p:cNvSpPr/>
            <p:nvPr/>
          </p:nvSpPr>
          <p:spPr>
            <a:xfrm>
              <a:off x="502920" y="2194560"/>
              <a:ext cx="640080" cy="80467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300" b="1" dirty="0">
                  <a:solidFill>
                    <a:srgbClr val="0A162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BC2</a:t>
              </a:r>
              <a:endParaRPr lang="en-US" sz="130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1234440" y="2267712"/>
              <a:ext cx="4480560" cy="6583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Concevoir et élaborer une alimentation saine, durable et adaptée</a:t>
              </a:r>
              <a:endParaRPr lang="en-US" sz="1200" dirty="0"/>
            </a:p>
          </p:txBody>
        </p:sp>
        <p:sp>
          <p:nvSpPr>
            <p:cNvPr id="14" name="Shape 12"/>
            <p:cNvSpPr/>
            <p:nvPr/>
          </p:nvSpPr>
          <p:spPr>
            <a:xfrm>
              <a:off x="502920" y="3154680"/>
              <a:ext cx="5303520" cy="804672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FFD166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15" name="Shape 13"/>
            <p:cNvSpPr/>
            <p:nvPr/>
          </p:nvSpPr>
          <p:spPr>
            <a:xfrm>
              <a:off x="502920" y="3154680"/>
              <a:ext cx="640080" cy="804672"/>
            </a:xfrm>
            <a:prstGeom prst="rect">
              <a:avLst/>
            </a:prstGeom>
            <a:solidFill>
              <a:srgbClr val="FFD166"/>
            </a:solidFill>
            <a:ln w="12700">
              <a:solidFill>
                <a:srgbClr val="FFD166"/>
              </a:solidFill>
              <a:prstDash val="solid"/>
            </a:ln>
          </p:spPr>
        </p:sp>
        <p:sp>
          <p:nvSpPr>
            <p:cNvPr id="16" name="Text 14"/>
            <p:cNvSpPr/>
            <p:nvPr/>
          </p:nvSpPr>
          <p:spPr>
            <a:xfrm>
              <a:off x="502920" y="3154680"/>
              <a:ext cx="640080" cy="80467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300" b="1" dirty="0">
                  <a:solidFill>
                    <a:srgbClr val="0A162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BC3</a:t>
              </a:r>
              <a:endParaRPr lang="en-US" sz="1300" dirty="0"/>
            </a:p>
          </p:txBody>
        </p:sp>
        <p:sp>
          <p:nvSpPr>
            <p:cNvPr id="17" name="Text 15"/>
            <p:cNvSpPr/>
            <p:nvPr/>
          </p:nvSpPr>
          <p:spPr>
            <a:xfrm>
              <a:off x="1234440" y="3227832"/>
              <a:ext cx="4480560" cy="6583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Intervenir en santé publique dans les domaines de la diététique et nutrition</a:t>
              </a:r>
              <a:endParaRPr lang="en-US" sz="1200" dirty="0"/>
            </a:p>
          </p:txBody>
        </p:sp>
        <p:sp>
          <p:nvSpPr>
            <p:cNvPr id="18" name="Shape 16"/>
            <p:cNvSpPr/>
            <p:nvPr/>
          </p:nvSpPr>
          <p:spPr>
            <a:xfrm>
              <a:off x="6035040" y="822960"/>
              <a:ext cx="109728" cy="2286000"/>
            </a:xfrm>
            <a:prstGeom prst="rect">
              <a:avLst/>
            </a:prstGeom>
            <a:solidFill>
              <a:srgbClr val="EF476F"/>
            </a:solidFill>
            <a:ln w="12700">
              <a:solidFill>
                <a:srgbClr val="EF476F"/>
              </a:solidFill>
              <a:prstDash val="solid"/>
            </a:ln>
          </p:spPr>
        </p:sp>
        <p:sp>
          <p:nvSpPr>
            <p:cNvPr id="19" name="Text 17"/>
            <p:cNvSpPr/>
            <p:nvPr/>
          </p:nvSpPr>
          <p:spPr>
            <a:xfrm>
              <a:off x="6080760" y="822960"/>
              <a:ext cx="292608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EF476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2 BLOCS D'ENSEIGNEMENT GÉNÉRAL</a:t>
              </a:r>
              <a:endParaRPr lang="en-US" sz="1400" dirty="0"/>
            </a:p>
          </p:txBody>
        </p:sp>
        <p:sp>
          <p:nvSpPr>
            <p:cNvPr id="20" name="Shape 18"/>
            <p:cNvSpPr/>
            <p:nvPr/>
          </p:nvSpPr>
          <p:spPr>
            <a:xfrm>
              <a:off x="6172200" y="1234440"/>
              <a:ext cx="2743200" cy="841248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9B59B6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21" name="Shape 19"/>
            <p:cNvSpPr/>
            <p:nvPr/>
          </p:nvSpPr>
          <p:spPr>
            <a:xfrm>
              <a:off x="6172200" y="1234440"/>
              <a:ext cx="502920" cy="841248"/>
            </a:xfrm>
            <a:prstGeom prst="rect">
              <a:avLst/>
            </a:prstGeom>
            <a:solidFill>
              <a:srgbClr val="9B59B6"/>
            </a:solidFill>
            <a:ln w="12700">
              <a:solidFill>
                <a:srgbClr val="9B59B6"/>
              </a:solidFill>
              <a:prstDash val="solid"/>
            </a:ln>
          </p:spPr>
        </p:sp>
        <p:sp>
          <p:nvSpPr>
            <p:cNvPr id="22" name="Text 20"/>
            <p:cNvSpPr/>
            <p:nvPr/>
          </p:nvSpPr>
          <p:spPr>
            <a:xfrm>
              <a:off x="6172200" y="1234440"/>
              <a:ext cx="502920" cy="84124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E1</a:t>
              </a:r>
              <a:endParaRPr lang="en-US" sz="1400" dirty="0"/>
            </a:p>
          </p:txBody>
        </p:sp>
        <p:sp>
          <p:nvSpPr>
            <p:cNvPr id="23" name="Text 21"/>
            <p:cNvSpPr/>
            <p:nvPr/>
          </p:nvSpPr>
          <p:spPr>
            <a:xfrm>
              <a:off x="6748272" y="1307592"/>
              <a:ext cx="2103120" cy="69494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Anglais</a:t>
              </a:r>
              <a:endParaRPr lang="en-US" sz="1200" dirty="0"/>
            </a:p>
            <a:p>
              <a:pPr marL="0" indent="0" algn="l">
                <a:buNone/>
              </a:pPr>
              <a:r>
                <a:rPr lang="en-US" sz="12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(Langue vivante obligatoire + facultative)</a:t>
              </a:r>
              <a:endParaRPr lang="en-US" sz="1200" dirty="0"/>
            </a:p>
          </p:txBody>
        </p:sp>
        <p:sp>
          <p:nvSpPr>
            <p:cNvPr id="24" name="Shape 22"/>
            <p:cNvSpPr/>
            <p:nvPr/>
          </p:nvSpPr>
          <p:spPr>
            <a:xfrm>
              <a:off x="6172200" y="2240280"/>
              <a:ext cx="2743200" cy="841248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EF476F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25" name="Shape 23"/>
            <p:cNvSpPr/>
            <p:nvPr/>
          </p:nvSpPr>
          <p:spPr>
            <a:xfrm>
              <a:off x="6172200" y="2240280"/>
              <a:ext cx="502920" cy="841248"/>
            </a:xfrm>
            <a:prstGeom prst="rect">
              <a:avLst/>
            </a:prstGeom>
            <a:solidFill>
              <a:srgbClr val="EF476F"/>
            </a:solidFill>
            <a:ln w="12700">
              <a:solidFill>
                <a:srgbClr val="EF476F"/>
              </a:solidFill>
              <a:prstDash val="solid"/>
            </a:ln>
          </p:spPr>
        </p:sp>
        <p:sp>
          <p:nvSpPr>
            <p:cNvPr id="26" name="Text 24"/>
            <p:cNvSpPr/>
            <p:nvPr/>
          </p:nvSpPr>
          <p:spPr>
            <a:xfrm>
              <a:off x="6172200" y="2240280"/>
              <a:ext cx="502920" cy="84124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E2</a:t>
              </a:r>
              <a:endParaRPr lang="en-US" sz="1400" dirty="0"/>
            </a:p>
          </p:txBody>
        </p:sp>
        <p:sp>
          <p:nvSpPr>
            <p:cNvPr id="27" name="Text 25"/>
            <p:cNvSpPr/>
            <p:nvPr/>
          </p:nvSpPr>
          <p:spPr>
            <a:xfrm>
              <a:off x="6748272" y="2313432"/>
              <a:ext cx="2103120" cy="69494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Biologie et physiopathologie appliquées à la diététique et à la nutrition</a:t>
              </a:r>
              <a:endParaRPr lang="en-US" sz="1200" dirty="0"/>
            </a:p>
          </p:txBody>
        </p:sp>
        <p:sp>
          <p:nvSpPr>
            <p:cNvPr id="28" name="Shape 26"/>
            <p:cNvSpPr/>
            <p:nvPr/>
          </p:nvSpPr>
          <p:spPr>
            <a:xfrm>
              <a:off x="5943600" y="3383280"/>
              <a:ext cx="2971800" cy="594360"/>
            </a:xfrm>
            <a:prstGeom prst="roundRect">
              <a:avLst>
                <a:gd name="adj" fmla="val 12308"/>
              </a:avLst>
            </a:prstGeom>
            <a:solidFill>
              <a:srgbClr val="00B4D8"/>
            </a:solidFill>
            <a:ln w="12700">
              <a:solidFill>
                <a:srgbClr val="00B4D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29" name="Text 27"/>
            <p:cNvSpPr/>
            <p:nvPr/>
          </p:nvSpPr>
          <p:spPr>
            <a:xfrm>
              <a:off x="5943600" y="3383280"/>
              <a:ext cx="297180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0A162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5 BLOCS AU TOTAL</a:t>
              </a:r>
              <a:endParaRPr lang="en-US" sz="1500" dirty="0"/>
            </a:p>
          </p:txBody>
        </p:sp>
        <p:sp>
          <p:nvSpPr>
            <p:cNvPr id="30" name="Shape 28"/>
            <p:cNvSpPr/>
            <p:nvPr/>
          </p:nvSpPr>
          <p:spPr>
            <a:xfrm>
              <a:off x="274320" y="4206240"/>
              <a:ext cx="8595360" cy="0"/>
            </a:xfrm>
            <a:prstGeom prst="rect">
              <a:avLst/>
            </a:prstGeom>
            <a:noFill/>
            <a:ln w="12700">
              <a:solidFill>
                <a:srgbClr val="00B4D8"/>
              </a:solidFill>
              <a:prstDash val="solid"/>
            </a:ln>
          </p:spPr>
        </p:sp>
        <p:sp>
          <p:nvSpPr>
            <p:cNvPr id="31" name="Text 29"/>
            <p:cNvSpPr/>
            <p:nvPr/>
          </p:nvSpPr>
          <p:spPr>
            <a:xfrm>
              <a:off x="274320" y="4251960"/>
              <a:ext cx="859536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90E0E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⏱  33h/semaine en 1ère année (28 semaines)  |  33h/semaine en 2ème année (22 semaines)</a:t>
              </a:r>
              <a:endParaRPr lang="en-US" sz="1100" dirty="0"/>
            </a:p>
          </p:txBody>
        </p:sp>
      </p:grpSp>
      <p:sp>
        <p:nvSpPr>
          <p:cNvPr id="32" name="Shape 30"/>
          <p:cNvSpPr/>
          <p:nvPr/>
        </p:nvSpPr>
        <p:spPr>
          <a:xfrm>
            <a:off x="0" y="5065776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BottomBar"/>
          <p:cNvSpPr/>
          <p:nvPr/>
        </p:nvSpPr>
        <p:spPr>
          <a:xfrm>
            <a:off x="0" y="5065776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itle"/>
          <p:cNvSpPr/>
          <p:nvPr/>
        </p:nvSpPr>
        <p:spPr>
          <a:xfrm>
            <a:off x="320040" y="120000"/>
            <a:ext cx="8503920" cy="43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CONTENU DES BLOCS DE COMPÉTENCES</a:t>
            </a:r>
          </a:p>
        </p:txBody>
      </p:sp>
      <p:sp>
        <p:nvSpPr>
          <p:cNvPr id="10" name="BC1bg"/>
          <p:cNvSpPr/>
          <p:nvPr/>
        </p:nvSpPr>
        <p:spPr>
          <a:xfrm>
            <a:off x="274320" y="640080"/>
            <a:ext cx="4160520" cy="1960000"/>
          </a:xfrm>
          <a:prstGeom prst="rect">
            <a:avLst/>
          </a:prstGeom>
          <a:solidFill>
            <a:srgbClr val="1E3A5F"/>
          </a:solidFill>
          <a:ln w="25400">
            <a:solidFill>
              <a:srgbClr val="00B4D8"/>
            </a:solidFill>
            <a:prstDash val="solid"/>
          </a:ln>
        </p:spPr>
      </p:sp>
      <p:sp>
        <p:nvSpPr>
          <p:cNvPr id="11" name="BC1tab"/>
          <p:cNvSpPr/>
          <p:nvPr/>
        </p:nvSpPr>
        <p:spPr>
          <a:xfrm>
            <a:off x="274320" y="640080"/>
            <a:ext cx="548640" cy="196000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2" name="BC1label"/>
          <p:cNvSpPr/>
          <p:nvPr/>
        </p:nvSpPr>
        <p:spPr>
          <a:xfrm>
            <a:off x="274320" y="640080"/>
            <a:ext cx="548640" cy="196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BC1</a:t>
            </a:r>
          </a:p>
        </p:txBody>
      </p:sp>
      <p:sp>
        <p:nvSpPr>
          <p:cNvPr id="13" name="BC1content"/>
          <p:cNvSpPr/>
          <p:nvPr/>
        </p:nvSpPr>
        <p:spPr>
          <a:xfrm>
            <a:off x="868960" y="640080"/>
            <a:ext cx="3565880" cy="196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00B4D8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Démarche de soin · 276h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Prise en charge individuelle du patient en milieu de soin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E0E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Diagnostic nutritionnel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E0E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Plans de soins personnalisés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E0E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Éducation Thérapeutique du Patient (ETP) · 40h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E0E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Diététique thérapeutique</a:t>
            </a:r>
          </a:p>
        </p:txBody>
      </p:sp>
      <p:sp>
        <p:nvSpPr>
          <p:cNvPr id="20" name="BC2bg"/>
          <p:cNvSpPr/>
          <p:nvPr/>
        </p:nvSpPr>
        <p:spPr>
          <a:xfrm>
            <a:off x="4709160" y="640080"/>
            <a:ext cx="4160520" cy="1960000"/>
          </a:xfrm>
          <a:prstGeom prst="rect">
            <a:avLst/>
          </a:prstGeom>
          <a:solidFill>
            <a:srgbClr val="1E3A5F"/>
          </a:solidFill>
          <a:ln w="25400">
            <a:solidFill>
              <a:srgbClr val="02C39A"/>
            </a:solidFill>
            <a:prstDash val="solid"/>
          </a:ln>
        </p:spPr>
      </p:sp>
      <p:sp>
        <p:nvSpPr>
          <p:cNvPr id="21" name="BC2tab"/>
          <p:cNvSpPr/>
          <p:nvPr/>
        </p:nvSpPr>
        <p:spPr>
          <a:xfrm>
            <a:off x="4709160" y="640080"/>
            <a:ext cx="548640" cy="1960000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22" name="BC2label"/>
          <p:cNvSpPr/>
          <p:nvPr/>
        </p:nvSpPr>
        <p:spPr>
          <a:xfrm>
            <a:off x="4709160" y="640080"/>
            <a:ext cx="548640" cy="196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BC2</a:t>
            </a:r>
          </a:p>
        </p:txBody>
      </p:sp>
      <p:sp>
        <p:nvSpPr>
          <p:cNvPr id="23" name="BC2content"/>
          <p:cNvSpPr/>
          <p:nvPr/>
        </p:nvSpPr>
        <p:spPr>
          <a:xfrm>
            <a:off x="5303800" y="640080"/>
            <a:ext cx="3565880" cy="196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02C39A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Alimentation saine · 490h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Concevoir une alimentation équilibrée, durable et adaptée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A0EDD8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Nutrition et sciences des aliments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A0EDD8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Toxicologie et sécurité alimentaire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A0EDD8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Économie-gestion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A0EDD8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Alimentation locale, durable et équilibrée</a:t>
            </a:r>
          </a:p>
        </p:txBody>
      </p:sp>
      <p:sp>
        <p:nvSpPr>
          <p:cNvPr id="30" name="BC3bg"/>
          <p:cNvSpPr/>
          <p:nvPr/>
        </p:nvSpPr>
        <p:spPr>
          <a:xfrm>
            <a:off x="274320" y="2680080"/>
            <a:ext cx="4160520" cy="1960000"/>
          </a:xfrm>
          <a:prstGeom prst="rect">
            <a:avLst/>
          </a:prstGeom>
          <a:solidFill>
            <a:srgbClr val="1E3A5F"/>
          </a:solidFill>
          <a:ln w="25400">
            <a:solidFill>
              <a:srgbClr val="8B5CF6"/>
            </a:solidFill>
            <a:prstDash val="solid"/>
          </a:ln>
        </p:spPr>
      </p:sp>
      <p:sp>
        <p:nvSpPr>
          <p:cNvPr id="31" name="BC3tab"/>
          <p:cNvSpPr/>
          <p:nvPr/>
        </p:nvSpPr>
        <p:spPr>
          <a:xfrm>
            <a:off x="274320" y="2680080"/>
            <a:ext cx="548640" cy="1960000"/>
          </a:xfrm>
          <a:prstGeom prst="rect">
            <a:avLst/>
          </a:prstGeom>
          <a:solidFill>
            <a:srgbClr val="8B5CF6"/>
          </a:solidFill>
          <a:ln w="12700">
            <a:solidFill>
              <a:srgbClr val="8B5CF6"/>
            </a:solidFill>
            <a:prstDash val="solid"/>
          </a:ln>
        </p:spPr>
      </p:sp>
      <p:sp>
        <p:nvSpPr>
          <p:cNvPr id="32" name="BC3label"/>
          <p:cNvSpPr/>
          <p:nvPr/>
        </p:nvSpPr>
        <p:spPr>
          <a:xfrm>
            <a:off x="274320" y="2680080"/>
            <a:ext cx="548640" cy="196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BC3</a:t>
            </a:r>
          </a:p>
        </p:txBody>
      </p:sp>
      <p:sp>
        <p:nvSpPr>
          <p:cNvPr id="33" name="BC3content"/>
          <p:cNvSpPr/>
          <p:nvPr/>
        </p:nvSpPr>
        <p:spPr>
          <a:xfrm>
            <a:off x="868960" y="2680080"/>
            <a:ext cx="3565880" cy="196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8B5CF6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Santé publique · 434h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Actions de prévention et d’éducation à la santé collective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C4B5FD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Promotion de la santé et prévention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C4B5FD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Techniques culinaires (TP)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C4B5FD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Numérique en santé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C4B5FD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Projets de territoire et démarches qualité</a:t>
            </a:r>
          </a:p>
        </p:txBody>
      </p:sp>
      <p:sp>
        <p:nvSpPr>
          <p:cNvPr id="40" name="BPADNbg"/>
          <p:cNvSpPr/>
          <p:nvPr/>
        </p:nvSpPr>
        <p:spPr>
          <a:xfrm>
            <a:off x="4709160" y="2680080"/>
            <a:ext cx="4160520" cy="1960000"/>
          </a:xfrm>
          <a:prstGeom prst="rect">
            <a:avLst/>
          </a:prstGeom>
          <a:solidFill>
            <a:srgbClr val="1E3A5F"/>
          </a:solidFill>
          <a:ln w="25400">
            <a:solidFill>
              <a:srgbClr val="F9A825"/>
            </a:solidFill>
            <a:prstDash val="solid"/>
          </a:ln>
        </p:spPr>
      </p:sp>
      <p:sp>
        <p:nvSpPr>
          <p:cNvPr id="41" name="BPADNtab"/>
          <p:cNvSpPr/>
          <p:nvPr/>
        </p:nvSpPr>
        <p:spPr>
          <a:xfrm>
            <a:off x="4709160" y="2680080"/>
            <a:ext cx="548640" cy="196000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42" name="BPADNlabel"/>
          <p:cNvSpPr/>
          <p:nvPr/>
        </p:nvSpPr>
        <p:spPr>
          <a:xfrm>
            <a:off x="4709160" y="2680080"/>
            <a:ext cx="548640" cy="196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E1+E2</a:t>
            </a:r>
          </a:p>
        </p:txBody>
      </p:sp>
      <p:sp>
        <p:nvSpPr>
          <p:cNvPr id="43" name="BPADNcontent"/>
          <p:cNvSpPr/>
          <p:nvPr/>
        </p:nvSpPr>
        <p:spPr>
          <a:xfrm>
            <a:off x="5303800" y="2680080"/>
            <a:ext cx="3565880" cy="1960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F9A825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Enseignement général · 450h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Bases scientifiques et linguistiques du métier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FEEEBA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E1 — Anglais · 50h (objectif B2)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FEEEBA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E2 — Biologie et physiopathologie · 400h</a:t>
            </a:r>
          </a:p>
          <a:p>
            <a:pPr marL="18288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▸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FEEEBA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Biochimie, physiologie et physiopathologie appliquées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STAGES : 20 SEMAINES D'IMMERSION PROFESSIONNELLE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0" y="658368"/>
            <a:ext cx="1828800" cy="548640"/>
          </a:xfrm>
          <a:prstGeom prst="roundRect">
            <a:avLst>
              <a:gd name="adj" fmla="val 13333"/>
            </a:avLst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0" y="658368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SEMAINES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1ÈRE ANNÉE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0" y="13716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FFD1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2ÈME ANNÉE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0" y="1325880"/>
            <a:ext cx="0" cy="3657600"/>
          </a:xfrm>
          <a:prstGeom prst="line">
            <a:avLst/>
          </a:prstGeom>
          <a:noFill/>
          <a:ln w="12700">
            <a:solidFill>
              <a:srgbClr val="90E0EF">
                <a:alpha val="50000"/>
              </a:srgbClr>
            </a:solidFill>
            <a:prstDash val="dash"/>
          </a:ln>
        </p:spPr>
      </p:sp>
      <p:sp>
        <p:nvSpPr>
          <p:cNvPr id="9" name="Shape 7"/>
          <p:cNvSpPr/>
          <p:nvPr/>
        </p:nvSpPr>
        <p:spPr>
          <a:xfrm>
            <a:off x="320040" y="1828800"/>
            <a:ext cx="3931920" cy="1097280"/>
          </a:xfrm>
          <a:prstGeom prst="rect">
            <a:avLst/>
          </a:prstGeom>
          <a:solidFill>
            <a:srgbClr val="1E3A5F"/>
          </a:solidFill>
          <a:ln w="25400">
            <a:solidFill>
              <a:srgbClr val="00B4D8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" y="1828800"/>
            <a:ext cx="73152" cy="109728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8745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🍽️  RESTAURATION COLLECTIVE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2212848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semaines consécutives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Restaurants scolaires, entreprises...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20040" y="3063240"/>
            <a:ext cx="3931920" cy="1005840"/>
          </a:xfrm>
          <a:prstGeom prst="rect">
            <a:avLst/>
          </a:prstGeom>
          <a:solidFill>
            <a:srgbClr val="1E3A5F"/>
          </a:solidFill>
          <a:ln w="25400">
            <a:solidFill>
              <a:srgbClr val="FFD166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" y="3063240"/>
            <a:ext cx="73152" cy="100584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31089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D1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🏥  SANTÉ PUBLIQUE (3 sem.)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7200" y="3447288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CPTS, réseau de santé, maison de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retraite, clubs sportifs, associations...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892040" y="1828800"/>
            <a:ext cx="3931920" cy="1097280"/>
          </a:xfrm>
          <a:prstGeom prst="rect">
            <a:avLst/>
          </a:prstGeom>
          <a:solidFill>
            <a:srgbClr val="1E3A5F"/>
          </a:solidFill>
          <a:ln w="25400">
            <a:solidFill>
              <a:srgbClr val="EF476F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892040" y="1828800"/>
            <a:ext cx="73152" cy="1097280"/>
          </a:xfrm>
          <a:prstGeom prst="rect">
            <a:avLst/>
          </a:prstGeom>
          <a:solidFill>
            <a:srgbClr val="EF476F"/>
          </a:solidFill>
          <a:ln w="12700">
            <a:solidFill>
              <a:srgbClr val="EF476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0" y="18745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F47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🩺  2 STAGES THÉRAPEUTIQUES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029200" y="2212848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× 5 semaines en CHU ou cliniques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 nutritionnel de patients hospitalisés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892040" y="3063240"/>
            <a:ext cx="3931920" cy="1005840"/>
          </a:xfrm>
          <a:prstGeom prst="rect">
            <a:avLst/>
          </a:prstGeom>
          <a:solidFill>
            <a:srgbClr val="1E3A5F"/>
          </a:solidFill>
          <a:ln w="25400">
            <a:solidFill>
              <a:srgbClr val="FFD166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892040" y="3063240"/>
            <a:ext cx="73152" cy="100584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0" y="31089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D1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🏥  SANTÉ PUBLIQUE (3 sem.)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029200" y="3447288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Suite du stage santé publique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(6 semaines au total sur les 2 années)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57200" y="45262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Des stages variés qui préparent à tous les secteurs professionnels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0" y="5065776"/>
            <a:ext cx="9144000" cy="73152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 ÉTUDIANTE : ACTIONS CONCRÈTES SUR LE TERRAIN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3977640" cy="4069080"/>
          </a:xfrm>
          <a:prstGeom prst="rect">
            <a:avLst/>
          </a:prstGeom>
          <a:solidFill>
            <a:srgbClr val="1E3A5F"/>
          </a:solidFill>
          <a:ln w="25400">
            <a:solidFill>
              <a:srgbClr val="00B4D8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822960"/>
            <a:ext cx="3977640" cy="45720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822960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🩺  LE VILLAGE DIABÈTE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11480" y="1371600"/>
            <a:ext cx="3703320" cy="14990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étudiants participent activement au </a:t>
            </a:r>
            <a:r>
              <a:rPr lang="en-US" sz="11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Village Diabète</a:t>
            </a:r>
            <a:r>
              <a:rPr lang="en-US" sz="11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un événement majeur de santé publique à La Réunion.</a:t>
            </a: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Stands d'information nutritionnelle
</a:t>
            </a:r>
            <a:r>
              <a:rPr lang="en-US" sz="11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Sensibilisation au diabète et alimentation
</a:t>
            </a:r>
            <a:r>
              <a:rPr lang="en-US" sz="11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Jeux éducatifs et outils pédagogiques
</a:t>
            </a:r>
            <a:r>
              <a:rPr lang="en-US" sz="11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direct avec le grand public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892040" y="822960"/>
            <a:ext cx="3977640" cy="4069080"/>
          </a:xfrm>
          <a:prstGeom prst="rect">
            <a:avLst/>
          </a:prstGeom>
          <a:solidFill>
            <a:srgbClr val="1E3A5F"/>
          </a:solidFill>
          <a:ln w="25400">
            <a:solidFill>
              <a:srgbClr val="FFD166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892040" y="822960"/>
            <a:ext cx="3977640" cy="45720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83480" y="822960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👴  SALON DES SÉNIORS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74920" y="1337656"/>
            <a:ext cx="3703320" cy="1519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Participation au </a:t>
            </a:r>
            <a:r>
              <a:rPr lang="en-US" sz="1100" b="1" dirty="0">
                <a:solidFill>
                  <a:srgbClr val="FFD1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Salon des Séniors</a:t>
            </a:r>
            <a:r>
              <a:rPr lang="en-US" sz="11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les étudiants mettent en pratique leurs compétences auprès d'un public âgé.</a:t>
            </a: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FFD1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Animations culinaires santé
</a:t>
            </a:r>
            <a:r>
              <a:rPr lang="en-US" sz="1100" b="1" dirty="0">
                <a:solidFill>
                  <a:srgbClr val="FFD1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Démonstrations nutritionnelles
</a:t>
            </a:r>
            <a:r>
              <a:rPr lang="en-US" sz="1100" b="1" dirty="0">
                <a:solidFill>
                  <a:srgbClr val="FFD1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Travail en équipe avec des chefs
</a:t>
            </a:r>
            <a:r>
              <a:rPr lang="en-US" sz="1100" b="1" dirty="0">
                <a:solidFill>
                  <a:srgbClr val="FFD1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Développement des compétences relationnelles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0" y="5065776"/>
            <a:ext cx="9144000" cy="73152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60F5C38-FB4C-EE9C-EFB9-69BBC5D005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4988" y="3209520"/>
            <a:ext cx="1481360" cy="1111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A5ADC49-EC43-F2D7-C67C-6478C2EF6F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745" y="3209520"/>
            <a:ext cx="1481361" cy="1111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3C6C4CD-BB34-891A-E73D-B43702653E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509" y="3058668"/>
            <a:ext cx="3646141" cy="1684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F476F"/>
          </a:solidFill>
          <a:ln w="12700">
            <a:solidFill>
              <a:srgbClr val="EF476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SECTEURS D'ACTIVITÉ PROFESSIONNELLE</a:t>
            </a:r>
            <a:endParaRPr lang="en-US" sz="2400" dirty="0"/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515E5F1-A29E-873F-8299-757D87EC887D}"/>
              </a:ext>
            </a:extLst>
          </p:cNvPr>
          <p:cNvGrpSpPr/>
          <p:nvPr/>
        </p:nvGrpSpPr>
        <p:grpSpPr>
          <a:xfrm>
            <a:off x="228600" y="1148542"/>
            <a:ext cx="8686800" cy="3200400"/>
            <a:chOff x="228600" y="822960"/>
            <a:chExt cx="8686800" cy="3200400"/>
          </a:xfrm>
        </p:grpSpPr>
        <p:sp>
          <p:nvSpPr>
            <p:cNvPr id="4" name="Shape 2"/>
            <p:cNvSpPr/>
            <p:nvPr/>
          </p:nvSpPr>
          <p:spPr>
            <a:xfrm>
              <a:off x="228600" y="822960"/>
              <a:ext cx="1664208" cy="320040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00B4D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5" name="Shape 3"/>
            <p:cNvSpPr/>
            <p:nvPr/>
          </p:nvSpPr>
          <p:spPr>
            <a:xfrm>
              <a:off x="228600" y="822960"/>
              <a:ext cx="1664208" cy="640080"/>
            </a:xfrm>
            <a:prstGeom prst="rect">
              <a:avLst/>
            </a:prstGeom>
            <a:solidFill>
              <a:srgbClr val="00B4D8"/>
            </a:solidFill>
            <a:ln w="12700">
              <a:solidFill>
                <a:srgbClr val="00B4D8"/>
              </a:solidFill>
              <a:prstDash val="solid"/>
            </a:ln>
          </p:spPr>
        </p:sp>
        <p:sp>
          <p:nvSpPr>
            <p:cNvPr id="6" name="Text 4"/>
            <p:cNvSpPr/>
            <p:nvPr/>
          </p:nvSpPr>
          <p:spPr>
            <a:xfrm>
              <a:off x="274320" y="841248"/>
              <a:ext cx="59436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🏥</a:t>
              </a:r>
              <a:endParaRPr lang="en-US" sz="2000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795528" y="868680"/>
              <a:ext cx="105156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0A162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HÔPITAL / CHU</a:t>
              </a:r>
              <a:endParaRPr lang="en-US" sz="105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320040" y="157276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00B4D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Élaboration de menus adaptés</a:t>
              </a:r>
              <a:endParaRPr lang="en-US" sz="1050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320040" y="207568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00B4D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ETP (Éducation thérapeutique)</a:t>
              </a:r>
              <a:endParaRPr lang="en-US" sz="1050" dirty="0"/>
            </a:p>
          </p:txBody>
        </p:sp>
        <p:sp>
          <p:nvSpPr>
            <p:cNvPr id="10" name="Text 8"/>
            <p:cNvSpPr/>
            <p:nvPr/>
          </p:nvSpPr>
          <p:spPr>
            <a:xfrm>
              <a:off x="320040" y="257860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00B4D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Participation aux dépistages</a:t>
              </a:r>
              <a:endParaRPr lang="en-US" sz="1050" dirty="0"/>
            </a:p>
          </p:txBody>
        </p:sp>
        <p:sp>
          <p:nvSpPr>
            <p:cNvPr id="11" name="Text 9"/>
            <p:cNvSpPr/>
            <p:nvPr/>
          </p:nvSpPr>
          <p:spPr>
            <a:xfrm>
              <a:off x="320040" y="308152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00B4D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Formation du personnel soignant</a:t>
              </a:r>
              <a:endParaRPr lang="en-US" sz="1050" dirty="0"/>
            </a:p>
          </p:txBody>
        </p:sp>
        <p:sp>
          <p:nvSpPr>
            <p:cNvPr id="12" name="Shape 10"/>
            <p:cNvSpPr/>
            <p:nvPr/>
          </p:nvSpPr>
          <p:spPr>
            <a:xfrm>
              <a:off x="1984248" y="822960"/>
              <a:ext cx="1664208" cy="320040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02C39A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13" name="Shape 11"/>
            <p:cNvSpPr/>
            <p:nvPr/>
          </p:nvSpPr>
          <p:spPr>
            <a:xfrm>
              <a:off x="1984248" y="822960"/>
              <a:ext cx="1664208" cy="640080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14" name="Text 12"/>
            <p:cNvSpPr/>
            <p:nvPr/>
          </p:nvSpPr>
          <p:spPr>
            <a:xfrm>
              <a:off x="2029968" y="841248"/>
              <a:ext cx="59436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🏢</a:t>
              </a:r>
              <a:endParaRPr lang="en-US" sz="2000" dirty="0"/>
            </a:p>
          </p:txBody>
        </p:sp>
        <p:sp>
          <p:nvSpPr>
            <p:cNvPr id="15" name="Text 13"/>
            <p:cNvSpPr/>
            <p:nvPr/>
          </p:nvSpPr>
          <p:spPr>
            <a:xfrm>
              <a:off x="2522483" y="868680"/>
              <a:ext cx="1080253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0A162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RESTAURATION COLLECTIVE</a:t>
              </a:r>
              <a:endParaRPr lang="en-US" sz="1050" dirty="0"/>
            </a:p>
          </p:txBody>
        </p:sp>
        <p:sp>
          <p:nvSpPr>
            <p:cNvPr id="16" name="Text 14"/>
            <p:cNvSpPr/>
            <p:nvPr/>
          </p:nvSpPr>
          <p:spPr>
            <a:xfrm>
              <a:off x="2075688" y="157276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02C39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Menus équilibrés</a:t>
              </a:r>
              <a:endParaRPr lang="en-US" sz="1050" dirty="0"/>
            </a:p>
          </p:txBody>
        </p:sp>
        <p:sp>
          <p:nvSpPr>
            <p:cNvPr id="17" name="Text 15"/>
            <p:cNvSpPr/>
            <p:nvPr/>
          </p:nvSpPr>
          <p:spPr>
            <a:xfrm>
              <a:off x="2075688" y="207568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02C39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Contrôle qualité nutritionnelle</a:t>
              </a:r>
              <a:endParaRPr lang="en-US" sz="1050" dirty="0"/>
            </a:p>
          </p:txBody>
        </p:sp>
        <p:sp>
          <p:nvSpPr>
            <p:cNvPr id="18" name="Text 16"/>
            <p:cNvSpPr/>
            <p:nvPr/>
          </p:nvSpPr>
          <p:spPr>
            <a:xfrm>
              <a:off x="2075688" y="257860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02C39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Commission de menus</a:t>
              </a:r>
              <a:endParaRPr lang="en-US" sz="1050" dirty="0"/>
            </a:p>
          </p:txBody>
        </p:sp>
        <p:sp>
          <p:nvSpPr>
            <p:cNvPr id="19" name="Text 17"/>
            <p:cNvSpPr/>
            <p:nvPr/>
          </p:nvSpPr>
          <p:spPr>
            <a:xfrm>
              <a:off x="2075688" y="308152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02C39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Formation cuisine &amp; hygiène</a:t>
              </a:r>
              <a:endParaRPr lang="en-US" sz="1050" dirty="0"/>
            </a:p>
          </p:txBody>
        </p:sp>
        <p:sp>
          <p:nvSpPr>
            <p:cNvPr id="20" name="Shape 18"/>
            <p:cNvSpPr/>
            <p:nvPr/>
          </p:nvSpPr>
          <p:spPr>
            <a:xfrm>
              <a:off x="3739896" y="822960"/>
              <a:ext cx="1664208" cy="320040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FFD166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21" name="Shape 19"/>
            <p:cNvSpPr/>
            <p:nvPr/>
          </p:nvSpPr>
          <p:spPr>
            <a:xfrm>
              <a:off x="3739896" y="822960"/>
              <a:ext cx="1664208" cy="640080"/>
            </a:xfrm>
            <a:prstGeom prst="rect">
              <a:avLst/>
            </a:prstGeom>
            <a:solidFill>
              <a:srgbClr val="FFD166"/>
            </a:solidFill>
            <a:ln w="12700">
              <a:solidFill>
                <a:srgbClr val="FFD166"/>
              </a:solidFill>
              <a:prstDash val="solid"/>
            </a:ln>
          </p:spPr>
        </p:sp>
        <p:sp>
          <p:nvSpPr>
            <p:cNvPr id="22" name="Text 20"/>
            <p:cNvSpPr/>
            <p:nvPr/>
          </p:nvSpPr>
          <p:spPr>
            <a:xfrm>
              <a:off x="3785616" y="841248"/>
              <a:ext cx="59436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💼</a:t>
              </a:r>
              <a:endParaRPr lang="en-US" sz="2000" dirty="0"/>
            </a:p>
          </p:txBody>
        </p:sp>
        <p:sp>
          <p:nvSpPr>
            <p:cNvPr id="23" name="Text 21"/>
            <p:cNvSpPr/>
            <p:nvPr/>
          </p:nvSpPr>
          <p:spPr>
            <a:xfrm>
              <a:off x="4240924" y="868680"/>
              <a:ext cx="116318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0A162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CABINET LIBÉRAL</a:t>
              </a:r>
              <a:endParaRPr lang="en-US" sz="1050" dirty="0"/>
            </a:p>
          </p:txBody>
        </p:sp>
        <p:sp>
          <p:nvSpPr>
            <p:cNvPr id="24" name="Text 22"/>
            <p:cNvSpPr/>
            <p:nvPr/>
          </p:nvSpPr>
          <p:spPr>
            <a:xfrm>
              <a:off x="3831336" y="157276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FFD16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Prise en charge personnalisée</a:t>
              </a:r>
              <a:endParaRPr lang="en-US" sz="1050" dirty="0"/>
            </a:p>
          </p:txBody>
        </p:sp>
        <p:sp>
          <p:nvSpPr>
            <p:cNvPr id="25" name="Text 23"/>
            <p:cNvSpPr/>
            <p:nvPr/>
          </p:nvSpPr>
          <p:spPr>
            <a:xfrm>
              <a:off x="3831336" y="207568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FFD16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Bilan et suivi diététique</a:t>
              </a:r>
              <a:endParaRPr lang="en-US" sz="1050" dirty="0"/>
            </a:p>
          </p:txBody>
        </p:sp>
        <p:sp>
          <p:nvSpPr>
            <p:cNvPr id="26" name="Text 24"/>
            <p:cNvSpPr/>
            <p:nvPr/>
          </p:nvSpPr>
          <p:spPr>
            <a:xfrm>
              <a:off x="3831336" y="257860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FFD16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Objectifs &amp; plaisir alimentaire</a:t>
              </a:r>
              <a:endParaRPr lang="en-US" sz="1050" dirty="0"/>
            </a:p>
          </p:txBody>
        </p:sp>
        <p:sp>
          <p:nvSpPr>
            <p:cNvPr id="27" name="Text 25"/>
            <p:cNvSpPr/>
            <p:nvPr/>
          </p:nvSpPr>
          <p:spPr>
            <a:xfrm>
              <a:off x="3831336" y="308152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FFD16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Alimentation locale &amp; équilibrée</a:t>
              </a:r>
              <a:endParaRPr lang="en-US" sz="1050" dirty="0"/>
            </a:p>
          </p:txBody>
        </p:sp>
        <p:sp>
          <p:nvSpPr>
            <p:cNvPr id="28" name="Shape 26"/>
            <p:cNvSpPr/>
            <p:nvPr/>
          </p:nvSpPr>
          <p:spPr>
            <a:xfrm>
              <a:off x="5495544" y="822960"/>
              <a:ext cx="1664208" cy="320040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EF476F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29" name="Shape 27"/>
            <p:cNvSpPr/>
            <p:nvPr/>
          </p:nvSpPr>
          <p:spPr>
            <a:xfrm>
              <a:off x="5495544" y="822960"/>
              <a:ext cx="1664208" cy="640080"/>
            </a:xfrm>
            <a:prstGeom prst="rect">
              <a:avLst/>
            </a:prstGeom>
            <a:solidFill>
              <a:srgbClr val="EF476F"/>
            </a:solidFill>
            <a:ln w="12700">
              <a:solidFill>
                <a:srgbClr val="EF476F"/>
              </a:solidFill>
              <a:prstDash val="solid"/>
            </a:ln>
          </p:spPr>
        </p:sp>
        <p:sp>
          <p:nvSpPr>
            <p:cNvPr id="30" name="Text 28"/>
            <p:cNvSpPr/>
            <p:nvPr/>
          </p:nvSpPr>
          <p:spPr>
            <a:xfrm>
              <a:off x="5449824" y="841248"/>
              <a:ext cx="59436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🤝</a:t>
              </a:r>
              <a:endParaRPr lang="en-US" sz="2000" dirty="0"/>
            </a:p>
          </p:txBody>
        </p:sp>
        <p:sp>
          <p:nvSpPr>
            <p:cNvPr id="31" name="Text 29"/>
            <p:cNvSpPr/>
            <p:nvPr/>
          </p:nvSpPr>
          <p:spPr>
            <a:xfrm>
              <a:off x="5888421" y="868680"/>
              <a:ext cx="1271331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0A162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MILIEU ASSOCIATIF</a:t>
              </a:r>
              <a:endParaRPr lang="en-US" sz="1050" dirty="0"/>
            </a:p>
          </p:txBody>
        </p:sp>
        <p:sp>
          <p:nvSpPr>
            <p:cNvPr id="32" name="Text 30"/>
            <p:cNvSpPr/>
            <p:nvPr/>
          </p:nvSpPr>
          <p:spPr>
            <a:xfrm>
              <a:off x="5586984" y="157276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EF476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Ateliers culinaires &amp; éducatifs</a:t>
              </a:r>
              <a:endParaRPr lang="en-US" sz="1050" dirty="0"/>
            </a:p>
          </p:txBody>
        </p:sp>
        <p:sp>
          <p:nvSpPr>
            <p:cNvPr id="33" name="Text 31"/>
            <p:cNvSpPr/>
            <p:nvPr/>
          </p:nvSpPr>
          <p:spPr>
            <a:xfrm>
              <a:off x="5586984" y="207568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EF476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Prévention pathologies</a:t>
              </a:r>
              <a:endParaRPr lang="en-US" sz="1050" dirty="0"/>
            </a:p>
          </p:txBody>
        </p:sp>
        <p:sp>
          <p:nvSpPr>
            <p:cNvPr id="34" name="Text 32"/>
            <p:cNvSpPr/>
            <p:nvPr/>
          </p:nvSpPr>
          <p:spPr>
            <a:xfrm>
              <a:off x="5586984" y="257860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EF476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Événements santé publique</a:t>
              </a:r>
              <a:endParaRPr lang="en-US" sz="1050" dirty="0"/>
            </a:p>
          </p:txBody>
        </p:sp>
        <p:sp>
          <p:nvSpPr>
            <p:cNvPr id="35" name="Text 33"/>
            <p:cNvSpPr/>
            <p:nvPr/>
          </p:nvSpPr>
          <p:spPr>
            <a:xfrm>
              <a:off x="5586984" y="308152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EF476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Recommandations grand public</a:t>
              </a:r>
              <a:endParaRPr lang="en-US" sz="1050" dirty="0"/>
            </a:p>
          </p:txBody>
        </p:sp>
        <p:sp>
          <p:nvSpPr>
            <p:cNvPr id="36" name="Shape 34"/>
            <p:cNvSpPr/>
            <p:nvPr/>
          </p:nvSpPr>
          <p:spPr>
            <a:xfrm>
              <a:off x="7251192" y="822960"/>
              <a:ext cx="1664208" cy="320040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9B59B6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37" name="Shape 35"/>
            <p:cNvSpPr/>
            <p:nvPr/>
          </p:nvSpPr>
          <p:spPr>
            <a:xfrm>
              <a:off x="7251192" y="822960"/>
              <a:ext cx="1664208" cy="640080"/>
            </a:xfrm>
            <a:prstGeom prst="rect">
              <a:avLst/>
            </a:prstGeom>
            <a:solidFill>
              <a:srgbClr val="9B59B6"/>
            </a:solidFill>
            <a:ln w="12700">
              <a:solidFill>
                <a:srgbClr val="9B59B6"/>
              </a:solidFill>
              <a:prstDash val="solid"/>
            </a:ln>
          </p:spPr>
        </p:sp>
        <p:sp>
          <p:nvSpPr>
            <p:cNvPr id="38" name="Text 36"/>
            <p:cNvSpPr/>
            <p:nvPr/>
          </p:nvSpPr>
          <p:spPr>
            <a:xfrm>
              <a:off x="7296912" y="841248"/>
              <a:ext cx="59436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0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🏭</a:t>
              </a:r>
              <a:endParaRPr lang="en-US" sz="2000" dirty="0"/>
            </a:p>
          </p:txBody>
        </p:sp>
        <p:sp>
          <p:nvSpPr>
            <p:cNvPr id="39" name="Text 37"/>
            <p:cNvSpPr/>
            <p:nvPr/>
          </p:nvSpPr>
          <p:spPr>
            <a:xfrm>
              <a:off x="7818120" y="868680"/>
              <a:ext cx="105156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0A162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INDUSTRIE AGRO-ALIMENTAIRE</a:t>
              </a:r>
              <a:endParaRPr lang="en-US" sz="1050" dirty="0"/>
            </a:p>
          </p:txBody>
        </p:sp>
        <p:sp>
          <p:nvSpPr>
            <p:cNvPr id="40" name="Text 38"/>
            <p:cNvSpPr/>
            <p:nvPr/>
          </p:nvSpPr>
          <p:spPr>
            <a:xfrm>
              <a:off x="7342632" y="157276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9B59B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Contrôle qualité produits</a:t>
              </a:r>
              <a:endParaRPr lang="en-US" sz="1050" dirty="0"/>
            </a:p>
          </p:txBody>
        </p:sp>
        <p:sp>
          <p:nvSpPr>
            <p:cNvPr id="41" name="Text 39"/>
            <p:cNvSpPr/>
            <p:nvPr/>
          </p:nvSpPr>
          <p:spPr>
            <a:xfrm>
              <a:off x="7342632" y="207568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9B59B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R&amp;D alimentaire</a:t>
              </a:r>
              <a:endParaRPr lang="en-US" sz="1050" dirty="0"/>
            </a:p>
          </p:txBody>
        </p:sp>
        <p:sp>
          <p:nvSpPr>
            <p:cNvPr id="42" name="Text 40"/>
            <p:cNvSpPr/>
            <p:nvPr/>
          </p:nvSpPr>
          <p:spPr>
            <a:xfrm>
              <a:off x="7342632" y="257860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9B59B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Formation personnel</a:t>
              </a:r>
              <a:endParaRPr lang="en-US" sz="1050" dirty="0"/>
            </a:p>
          </p:txBody>
        </p:sp>
        <p:sp>
          <p:nvSpPr>
            <p:cNvPr id="43" name="Text 41"/>
            <p:cNvSpPr/>
            <p:nvPr/>
          </p:nvSpPr>
          <p:spPr>
            <a:xfrm>
              <a:off x="7342632" y="3081528"/>
              <a:ext cx="152704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9B59B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▸  </a:t>
              </a:r>
              <a:r>
                <a:rPr lang="en-US" sz="1050" dirty="0">
                  <a:solidFill>
                    <a:srgbClr val="E8F4F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Marketing nutrition</a:t>
              </a:r>
              <a:endParaRPr lang="en-US" sz="1050" dirty="0"/>
            </a:p>
          </p:txBody>
        </p:sp>
      </p:grpSp>
      <p:sp>
        <p:nvSpPr>
          <p:cNvPr id="44" name="Shape 42"/>
          <p:cNvSpPr/>
          <p:nvPr/>
        </p:nvSpPr>
        <p:spPr>
          <a:xfrm>
            <a:off x="0" y="5065776"/>
            <a:ext cx="9144000" cy="73152"/>
          </a:xfrm>
          <a:prstGeom prst="rect">
            <a:avLst/>
          </a:prstGeom>
          <a:solidFill>
            <a:srgbClr val="EF476F"/>
          </a:solidFill>
          <a:ln w="12700">
            <a:solidFill>
              <a:srgbClr val="EF476F"/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64592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DÉBOUCHÉS PROFESSIONNELS VARIÉS</a:t>
            </a:r>
            <a:endParaRPr lang="en-US" sz="2400" dirty="0"/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6B531AC9-1002-E075-1CF8-F72F9FBA866C}"/>
              </a:ext>
            </a:extLst>
          </p:cNvPr>
          <p:cNvGrpSpPr/>
          <p:nvPr/>
        </p:nvGrpSpPr>
        <p:grpSpPr>
          <a:xfrm>
            <a:off x="411480" y="1270739"/>
            <a:ext cx="8266176" cy="2816352"/>
            <a:chOff x="320040" y="841248"/>
            <a:chExt cx="8266176" cy="2816352"/>
          </a:xfrm>
        </p:grpSpPr>
        <p:sp>
          <p:nvSpPr>
            <p:cNvPr id="4" name="Shape 2"/>
            <p:cNvSpPr/>
            <p:nvPr/>
          </p:nvSpPr>
          <p:spPr>
            <a:xfrm>
              <a:off x="320040" y="841248"/>
              <a:ext cx="2011680" cy="137160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00B4D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5" name="Shape 3"/>
            <p:cNvSpPr/>
            <p:nvPr/>
          </p:nvSpPr>
          <p:spPr>
            <a:xfrm>
              <a:off x="320040" y="841248"/>
              <a:ext cx="54864" cy="1371600"/>
            </a:xfrm>
            <a:prstGeom prst="rect">
              <a:avLst/>
            </a:prstGeom>
            <a:solidFill>
              <a:srgbClr val="00B4D8"/>
            </a:solidFill>
            <a:ln w="12700">
              <a:solidFill>
                <a:srgbClr val="00B4D8"/>
              </a:solidFill>
              <a:prstDash val="solid"/>
            </a:ln>
          </p:spPr>
        </p:sp>
        <p:sp>
          <p:nvSpPr>
            <p:cNvPr id="6" name="Text 4"/>
            <p:cNvSpPr/>
            <p:nvPr/>
          </p:nvSpPr>
          <p:spPr>
            <a:xfrm>
              <a:off x="429768" y="1024128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🏥</a:t>
              </a:r>
              <a:endParaRPr lang="en-US" sz="2200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429768" y="1591056"/>
              <a:ext cx="1828800" cy="56692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Diététicien(ne)</a:t>
              </a:r>
              <a:endParaRPr lang="en-US" sz="1200" dirty="0"/>
            </a:p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Nutritionniste CHU</a:t>
              </a:r>
              <a:endParaRPr lang="en-US" sz="1200" dirty="0"/>
            </a:p>
          </p:txBody>
        </p:sp>
        <p:sp>
          <p:nvSpPr>
            <p:cNvPr id="8" name="Shape 6"/>
            <p:cNvSpPr/>
            <p:nvPr/>
          </p:nvSpPr>
          <p:spPr>
            <a:xfrm>
              <a:off x="2404872" y="841248"/>
              <a:ext cx="2011680" cy="137160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02C39A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9" name="Shape 7"/>
            <p:cNvSpPr/>
            <p:nvPr/>
          </p:nvSpPr>
          <p:spPr>
            <a:xfrm>
              <a:off x="2404872" y="841248"/>
              <a:ext cx="54864" cy="1371600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10" name="Text 8"/>
            <p:cNvSpPr/>
            <p:nvPr/>
          </p:nvSpPr>
          <p:spPr>
            <a:xfrm>
              <a:off x="2514600" y="1024128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🩺</a:t>
              </a:r>
              <a:endParaRPr lang="en-US" sz="2200" dirty="0"/>
            </a:p>
          </p:txBody>
        </p:sp>
        <p:sp>
          <p:nvSpPr>
            <p:cNvPr id="11" name="Text 9"/>
            <p:cNvSpPr/>
            <p:nvPr/>
          </p:nvSpPr>
          <p:spPr>
            <a:xfrm>
              <a:off x="2514600" y="1591056"/>
              <a:ext cx="1828800" cy="56692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Diététicien(ne)</a:t>
              </a:r>
              <a:endParaRPr lang="en-US" sz="1200" dirty="0"/>
            </a:p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Nutritionniste Clinique</a:t>
              </a:r>
              <a:endParaRPr lang="en-US" sz="1200" dirty="0"/>
            </a:p>
          </p:txBody>
        </p:sp>
        <p:sp>
          <p:nvSpPr>
            <p:cNvPr id="12" name="Shape 10"/>
            <p:cNvSpPr/>
            <p:nvPr/>
          </p:nvSpPr>
          <p:spPr>
            <a:xfrm>
              <a:off x="4489704" y="841248"/>
              <a:ext cx="2011680" cy="137160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FFD166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13" name="Shape 11"/>
            <p:cNvSpPr/>
            <p:nvPr/>
          </p:nvSpPr>
          <p:spPr>
            <a:xfrm>
              <a:off x="4489704" y="841248"/>
              <a:ext cx="54864" cy="1371600"/>
            </a:xfrm>
            <a:prstGeom prst="rect">
              <a:avLst/>
            </a:prstGeom>
            <a:solidFill>
              <a:srgbClr val="FFD166"/>
            </a:solidFill>
            <a:ln w="12700">
              <a:solidFill>
                <a:srgbClr val="FFD166"/>
              </a:solidFill>
              <a:prstDash val="solid"/>
            </a:ln>
          </p:spPr>
        </p:sp>
        <p:sp>
          <p:nvSpPr>
            <p:cNvPr id="14" name="Text 12"/>
            <p:cNvSpPr/>
            <p:nvPr/>
          </p:nvSpPr>
          <p:spPr>
            <a:xfrm>
              <a:off x="4599432" y="1024128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🏃</a:t>
              </a:r>
              <a:endParaRPr lang="en-US" sz="2200" dirty="0"/>
            </a:p>
          </p:txBody>
        </p:sp>
        <p:sp>
          <p:nvSpPr>
            <p:cNvPr id="15" name="Text 13"/>
            <p:cNvSpPr/>
            <p:nvPr/>
          </p:nvSpPr>
          <p:spPr>
            <a:xfrm>
              <a:off x="4599432" y="1591056"/>
              <a:ext cx="1828800" cy="56692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Diét. Nutritionniste</a:t>
              </a:r>
              <a:endParaRPr lang="en-US" sz="1200" dirty="0"/>
            </a:p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du Sport</a:t>
              </a:r>
              <a:endParaRPr lang="en-US" sz="1200" dirty="0"/>
            </a:p>
          </p:txBody>
        </p:sp>
        <p:sp>
          <p:nvSpPr>
            <p:cNvPr id="16" name="Shape 14"/>
            <p:cNvSpPr/>
            <p:nvPr/>
          </p:nvSpPr>
          <p:spPr>
            <a:xfrm>
              <a:off x="6574536" y="841248"/>
              <a:ext cx="2011680" cy="137160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EF476F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17" name="Shape 15"/>
            <p:cNvSpPr/>
            <p:nvPr/>
          </p:nvSpPr>
          <p:spPr>
            <a:xfrm>
              <a:off x="6574536" y="841248"/>
              <a:ext cx="54864" cy="1371600"/>
            </a:xfrm>
            <a:prstGeom prst="rect">
              <a:avLst/>
            </a:prstGeom>
            <a:solidFill>
              <a:srgbClr val="EF476F"/>
            </a:solidFill>
            <a:ln w="12700">
              <a:solidFill>
                <a:srgbClr val="EF476F"/>
              </a:solidFill>
              <a:prstDash val="solid"/>
            </a:ln>
          </p:spPr>
        </p:sp>
        <p:sp>
          <p:nvSpPr>
            <p:cNvPr id="18" name="Text 16"/>
            <p:cNvSpPr/>
            <p:nvPr/>
          </p:nvSpPr>
          <p:spPr>
            <a:xfrm>
              <a:off x="6684264" y="1024128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📊</a:t>
              </a:r>
              <a:endParaRPr lang="en-US" sz="2200" dirty="0"/>
            </a:p>
          </p:txBody>
        </p:sp>
        <p:sp>
          <p:nvSpPr>
            <p:cNvPr id="19" name="Text 17"/>
            <p:cNvSpPr/>
            <p:nvPr/>
          </p:nvSpPr>
          <p:spPr>
            <a:xfrm>
              <a:off x="6684264" y="1591056"/>
              <a:ext cx="1828800" cy="56692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Chargé(e) de Mission</a:t>
              </a:r>
              <a:endParaRPr lang="en-US" sz="1200" dirty="0"/>
            </a:p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Santé Publique</a:t>
              </a:r>
              <a:endParaRPr lang="en-US" sz="1200" dirty="0"/>
            </a:p>
          </p:txBody>
        </p:sp>
        <p:sp>
          <p:nvSpPr>
            <p:cNvPr id="20" name="Shape 18"/>
            <p:cNvSpPr/>
            <p:nvPr/>
          </p:nvSpPr>
          <p:spPr>
            <a:xfrm>
              <a:off x="320040" y="2286000"/>
              <a:ext cx="2011680" cy="137160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9B59B6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21" name="Shape 19"/>
            <p:cNvSpPr/>
            <p:nvPr/>
          </p:nvSpPr>
          <p:spPr>
            <a:xfrm>
              <a:off x="320040" y="2286000"/>
              <a:ext cx="54864" cy="1371600"/>
            </a:xfrm>
            <a:prstGeom prst="rect">
              <a:avLst/>
            </a:prstGeom>
            <a:solidFill>
              <a:srgbClr val="9B59B6"/>
            </a:solidFill>
            <a:ln w="12700">
              <a:solidFill>
                <a:srgbClr val="9B59B6"/>
              </a:solidFill>
              <a:prstDash val="solid"/>
            </a:ln>
          </p:spPr>
        </p:sp>
        <p:sp>
          <p:nvSpPr>
            <p:cNvPr id="22" name="Text 20"/>
            <p:cNvSpPr/>
            <p:nvPr/>
          </p:nvSpPr>
          <p:spPr>
            <a:xfrm>
              <a:off x="429768" y="2468880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🎓</a:t>
              </a:r>
              <a:endParaRPr lang="en-US" sz="2200" dirty="0"/>
            </a:p>
          </p:txBody>
        </p:sp>
        <p:sp>
          <p:nvSpPr>
            <p:cNvPr id="23" name="Text 21"/>
            <p:cNvSpPr/>
            <p:nvPr/>
          </p:nvSpPr>
          <p:spPr>
            <a:xfrm>
              <a:off x="429768" y="3035808"/>
              <a:ext cx="1828800" cy="56692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Chargé(e) d'Éducation</a:t>
              </a:r>
              <a:endParaRPr lang="en-US" sz="1200" dirty="0"/>
            </a:p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pour la Santé</a:t>
              </a:r>
              <a:endParaRPr lang="en-US" sz="1200" dirty="0"/>
            </a:p>
          </p:txBody>
        </p:sp>
        <p:sp>
          <p:nvSpPr>
            <p:cNvPr id="24" name="Shape 22"/>
            <p:cNvSpPr/>
            <p:nvPr/>
          </p:nvSpPr>
          <p:spPr>
            <a:xfrm>
              <a:off x="2404872" y="2286000"/>
              <a:ext cx="2011680" cy="137160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E67E22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25" name="Shape 23"/>
            <p:cNvSpPr/>
            <p:nvPr/>
          </p:nvSpPr>
          <p:spPr>
            <a:xfrm>
              <a:off x="2404872" y="2286000"/>
              <a:ext cx="54864" cy="1371600"/>
            </a:xfrm>
            <a:prstGeom prst="rect">
              <a:avLst/>
            </a:prstGeom>
            <a:solidFill>
              <a:srgbClr val="E67E22"/>
            </a:solidFill>
            <a:ln w="12700">
              <a:solidFill>
                <a:srgbClr val="E67E22"/>
              </a:solidFill>
              <a:prstDash val="solid"/>
            </a:ln>
          </p:spPr>
        </p:sp>
        <p:sp>
          <p:nvSpPr>
            <p:cNvPr id="26" name="Text 24"/>
            <p:cNvSpPr/>
            <p:nvPr/>
          </p:nvSpPr>
          <p:spPr>
            <a:xfrm>
              <a:off x="2514600" y="2468880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🛒</a:t>
              </a:r>
              <a:endParaRPr lang="en-US" sz="2200" dirty="0"/>
            </a:p>
          </p:txBody>
        </p:sp>
        <p:sp>
          <p:nvSpPr>
            <p:cNvPr id="27" name="Text 25"/>
            <p:cNvSpPr/>
            <p:nvPr/>
          </p:nvSpPr>
          <p:spPr>
            <a:xfrm>
              <a:off x="2514600" y="3035808"/>
              <a:ext cx="1828800" cy="56692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Conseiller(ère) de Vente</a:t>
              </a:r>
              <a:endParaRPr lang="en-US" sz="1200" dirty="0"/>
            </a:p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en Diététique</a:t>
              </a:r>
              <a:endParaRPr lang="en-US" sz="1200" dirty="0"/>
            </a:p>
          </p:txBody>
        </p:sp>
        <p:sp>
          <p:nvSpPr>
            <p:cNvPr id="28" name="Shape 26"/>
            <p:cNvSpPr/>
            <p:nvPr/>
          </p:nvSpPr>
          <p:spPr>
            <a:xfrm>
              <a:off x="4489704" y="2286000"/>
              <a:ext cx="2011680" cy="137160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1ABC9C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29" name="Shape 27"/>
            <p:cNvSpPr/>
            <p:nvPr/>
          </p:nvSpPr>
          <p:spPr>
            <a:xfrm>
              <a:off x="4489704" y="2286000"/>
              <a:ext cx="54864" cy="1371600"/>
            </a:xfrm>
            <a:prstGeom prst="rect">
              <a:avLst/>
            </a:prstGeom>
            <a:solidFill>
              <a:srgbClr val="1ABC9C"/>
            </a:solidFill>
            <a:ln w="12700">
              <a:solidFill>
                <a:srgbClr val="1ABC9C"/>
              </a:solidFill>
              <a:prstDash val="solid"/>
            </a:ln>
          </p:spPr>
        </p:sp>
        <p:sp>
          <p:nvSpPr>
            <p:cNvPr id="30" name="Text 28"/>
            <p:cNvSpPr/>
            <p:nvPr/>
          </p:nvSpPr>
          <p:spPr>
            <a:xfrm>
              <a:off x="4599432" y="2468880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✅</a:t>
              </a:r>
              <a:endParaRPr lang="en-US" sz="2200" dirty="0"/>
            </a:p>
          </p:txBody>
        </p:sp>
        <p:sp>
          <p:nvSpPr>
            <p:cNvPr id="31" name="Text 29"/>
            <p:cNvSpPr/>
            <p:nvPr/>
          </p:nvSpPr>
          <p:spPr>
            <a:xfrm>
              <a:off x="4599432" y="3035808"/>
              <a:ext cx="1828800" cy="56692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Assistant(e)</a:t>
              </a:r>
              <a:endParaRPr lang="en-US" sz="1200" dirty="0"/>
            </a:p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Qualité</a:t>
              </a:r>
              <a:endParaRPr lang="en-US" sz="1200" dirty="0"/>
            </a:p>
          </p:txBody>
        </p:sp>
        <p:sp>
          <p:nvSpPr>
            <p:cNvPr id="32" name="Shape 30"/>
            <p:cNvSpPr/>
            <p:nvPr/>
          </p:nvSpPr>
          <p:spPr>
            <a:xfrm>
              <a:off x="6574536" y="2286000"/>
              <a:ext cx="2011680" cy="1371600"/>
            </a:xfrm>
            <a:prstGeom prst="rect">
              <a:avLst/>
            </a:prstGeom>
            <a:solidFill>
              <a:srgbClr val="1E3A5F"/>
            </a:solidFill>
            <a:ln w="25400">
              <a:solidFill>
                <a:srgbClr val="3498DB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5000"/>
                </a:srgbClr>
              </a:outerShdw>
            </a:effectLst>
          </p:spPr>
        </p:sp>
        <p:sp>
          <p:nvSpPr>
            <p:cNvPr id="33" name="Shape 31"/>
            <p:cNvSpPr/>
            <p:nvPr/>
          </p:nvSpPr>
          <p:spPr>
            <a:xfrm>
              <a:off x="6574536" y="2286000"/>
              <a:ext cx="54864" cy="1371600"/>
            </a:xfrm>
            <a:prstGeom prst="rect">
              <a:avLst/>
            </a:prstGeom>
            <a:solidFill>
              <a:srgbClr val="3498DB"/>
            </a:solidFill>
            <a:ln w="12700">
              <a:solidFill>
                <a:srgbClr val="3498DB"/>
              </a:solidFill>
              <a:prstDash val="solid"/>
            </a:ln>
          </p:spPr>
        </p:sp>
        <p:sp>
          <p:nvSpPr>
            <p:cNvPr id="34" name="Text 32"/>
            <p:cNvSpPr/>
            <p:nvPr/>
          </p:nvSpPr>
          <p:spPr>
            <a:xfrm>
              <a:off x="6684264" y="2468880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dirty="0">
                  <a:solidFill>
                    <a:srgbClr val="000000"/>
                  </a:solidFill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🔬</a:t>
              </a:r>
              <a:endParaRPr lang="en-US" sz="2200" dirty="0"/>
            </a:p>
          </p:txBody>
        </p:sp>
        <p:sp>
          <p:nvSpPr>
            <p:cNvPr id="35" name="Text 33"/>
            <p:cNvSpPr/>
            <p:nvPr/>
          </p:nvSpPr>
          <p:spPr>
            <a:xfrm>
              <a:off x="6684264" y="3035808"/>
              <a:ext cx="1828800" cy="56692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Attaché(e) de</a:t>
              </a:r>
              <a:endParaRPr lang="en-US" sz="1200" dirty="0"/>
            </a:p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Recherche Clinique</a:t>
              </a:r>
              <a:endParaRPr lang="en-US" sz="1200" dirty="0"/>
            </a:p>
          </p:txBody>
        </p:sp>
      </p:grpSp>
      <p:sp>
        <p:nvSpPr>
          <p:cNvPr id="36" name="Shape 34"/>
          <p:cNvSpPr/>
          <p:nvPr/>
        </p:nvSpPr>
        <p:spPr>
          <a:xfrm>
            <a:off x="0" y="5065776"/>
            <a:ext cx="9144000" cy="73152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183</TotalTime>
  <Words>906</Words>
  <Application>Microsoft Office PowerPoint</Application>
  <PresentationFormat>Affichage à l'écran (16:9)</PresentationFormat>
  <Paragraphs>213</Paragraphs>
  <Slides>11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Segoe UI Emoji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BTS Diététique &amp; Nutrition - Réforme 2024</dc:title>
  <dc:subject>PptxGenJS Presentation</dc:subject>
  <dc:creator>PptxGenJS</dc:creator>
  <cp:lastModifiedBy>TECHER Jacquelin</cp:lastModifiedBy>
  <cp:revision>15</cp:revision>
  <dcterms:created xsi:type="dcterms:W3CDTF">2026-03-25T11:51:46Z</dcterms:created>
  <dcterms:modified xsi:type="dcterms:W3CDTF">2026-04-05T10:28:35Z</dcterms:modified>
</cp:coreProperties>
</file>