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318" r:id="rId3"/>
    <p:sldId id="309" r:id="rId4"/>
    <p:sldId id="316" r:id="rId5"/>
    <p:sldId id="310" r:id="rId6"/>
    <p:sldId id="311" r:id="rId7"/>
    <p:sldId id="304" r:id="rId8"/>
    <p:sldId id="305" r:id="rId9"/>
    <p:sldId id="306" r:id="rId10"/>
    <p:sldId id="307" r:id="rId11"/>
    <p:sldId id="317" r:id="rId12"/>
  </p:sldIdLst>
  <p:sldSz cx="10287000" cy="6858000" type="35mm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4A"/>
    <a:srgbClr val="7AD639"/>
    <a:srgbClr val="30C6DA"/>
    <a:srgbClr val="F9515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0" autoAdjust="0"/>
    <p:restoredTop sz="82419" autoAdjust="0"/>
  </p:normalViewPr>
  <p:slideViewPr>
    <p:cSldViewPr>
      <p:cViewPr varScale="1">
        <p:scale>
          <a:sx n="57" d="100"/>
          <a:sy n="57" d="100"/>
        </p:scale>
        <p:origin x="1128" y="60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6308C-08D1-4A97-A7FB-7C03024E8336}" type="datetimeFigureOut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DD836-8404-4CC2-A0F7-3984F464D6F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674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D836-8404-4CC2-A0F7-3984F464D6F8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323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D836-8404-4CC2-A0F7-3984F464D6F8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858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D836-8404-4CC2-A0F7-3984F464D6F8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82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D836-8404-4CC2-A0F7-3984F464D6F8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7333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D836-8404-4CC2-A0F7-3984F464D6F8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0828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D836-8404-4CC2-A0F7-3984F464D6F8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686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D836-8404-4CC2-A0F7-3984F464D6F8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502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25DA-D262-44B2-886C-259C507E0A06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807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9E9A-24B3-4D97-95A2-6CFAB344685D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641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86B7-421A-4C1D-9C32-6E17DD611300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763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4A88-0F72-4686-85C2-C53876FFE78A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2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40A0-5428-4962-8F65-15E6320AE471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62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1B51-C003-4E1D-9D38-5B202924ED75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707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FBBA-CA68-4006-A108-6802DADAF97B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59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E957-7F2C-4666-A370-131F2BBACC8E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08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951F-3B69-4A62-86BB-BE1BB8F96AA3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506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37FD-5FA9-4B51-9508-4B4187CEC810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869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024B-7E5C-47BA-9300-B1B7C8D90202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09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8988D-91D5-49D7-9BEE-628882E36813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32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ew.genial.ly/5ca0bd29fbe2c24e886ba32e/presentation-du-programme-de-2d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5272" y="6237312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10 Avril 2019 – Académie de Lyon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971171" y="548680"/>
            <a:ext cx="8344658" cy="936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Présentation des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programmes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62980" y="2852936"/>
            <a:ext cx="9036311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11200" b="1" dirty="0">
                <a:solidFill>
                  <a:schemeClr val="accent1">
                    <a:lumMod val="75000"/>
                  </a:schemeClr>
                </a:solidFill>
              </a:rPr>
              <a:t>Enseignement optionnel, Biotechnologies, 2</a:t>
            </a:r>
            <a:r>
              <a:rPr lang="fr-FR" sz="11200" b="1" baseline="30000" dirty="0">
                <a:solidFill>
                  <a:schemeClr val="accent1">
                    <a:lumMod val="75000"/>
                  </a:schemeClr>
                </a:solidFill>
              </a:rPr>
              <a:t>nde</a:t>
            </a:r>
          </a:p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110290" y="3803634"/>
            <a:ext cx="6066420" cy="8349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700" b="1" dirty="0">
                <a:solidFill>
                  <a:schemeClr val="accent1">
                    <a:lumMod val="75000"/>
                  </a:schemeClr>
                </a:solidFill>
              </a:rPr>
              <a:t>STL, Biochimie-Biologie, 1</a:t>
            </a:r>
            <a:r>
              <a:rPr lang="fr-FR" sz="37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</a:p>
          <a:p>
            <a:endParaRPr lang="fr-FR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326524" y="4797152"/>
            <a:ext cx="5633952" cy="835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STL, Biotechnologies, 1</a:t>
            </a:r>
            <a:r>
              <a:rPr lang="fr-FR" sz="36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408A-C5A8-6F40-8DB8-A514D703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2" name="Hexagone 11">
            <a:extLst>
              <a:ext uri="{FF2B5EF4-FFF2-40B4-BE49-F238E27FC236}">
                <a16:creationId xmlns:a16="http://schemas.microsoft.com/office/drawing/2014/main" id="{0178D492-E12B-B343-A65F-3F4CC16E3FEF}"/>
              </a:ext>
            </a:extLst>
          </p:cNvPr>
          <p:cNvSpPr/>
          <p:nvPr/>
        </p:nvSpPr>
        <p:spPr>
          <a:xfrm>
            <a:off x="2296480" y="4873620"/>
            <a:ext cx="1979526" cy="1728192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3" name="Hexagone 12">
            <a:extLst>
              <a:ext uri="{FF2B5EF4-FFF2-40B4-BE49-F238E27FC236}">
                <a16:creationId xmlns:a16="http://schemas.microsoft.com/office/drawing/2014/main" id="{752DC3A3-DD5A-6D4F-8594-338087A91FA5}"/>
              </a:ext>
            </a:extLst>
          </p:cNvPr>
          <p:cNvSpPr/>
          <p:nvPr/>
        </p:nvSpPr>
        <p:spPr>
          <a:xfrm>
            <a:off x="3848980" y="4009524"/>
            <a:ext cx="1979526" cy="1728192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4" name="Hexagone 13">
            <a:extLst>
              <a:ext uri="{FF2B5EF4-FFF2-40B4-BE49-F238E27FC236}">
                <a16:creationId xmlns:a16="http://schemas.microsoft.com/office/drawing/2014/main" id="{45BF225B-6744-4145-905F-7D280AEA6E39}"/>
              </a:ext>
            </a:extLst>
          </p:cNvPr>
          <p:cNvSpPr/>
          <p:nvPr/>
        </p:nvSpPr>
        <p:spPr>
          <a:xfrm>
            <a:off x="5392824" y="4873620"/>
            <a:ext cx="1979526" cy="1728192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5" name="Hexagone 14">
            <a:extLst>
              <a:ext uri="{FF2B5EF4-FFF2-40B4-BE49-F238E27FC236}">
                <a16:creationId xmlns:a16="http://schemas.microsoft.com/office/drawing/2014/main" id="{6F7DEE95-F13E-BF43-BC9C-D8AB86E7E8D8}"/>
              </a:ext>
            </a:extLst>
          </p:cNvPr>
          <p:cNvSpPr/>
          <p:nvPr/>
        </p:nvSpPr>
        <p:spPr>
          <a:xfrm>
            <a:off x="6945324" y="4009524"/>
            <a:ext cx="1979526" cy="1728192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F1A882A-0604-FA47-A6C7-0576DABA7231}"/>
              </a:ext>
            </a:extLst>
          </p:cNvPr>
          <p:cNvSpPr txBox="1"/>
          <p:nvPr/>
        </p:nvSpPr>
        <p:spPr>
          <a:xfrm>
            <a:off x="4114608" y="5877272"/>
            <a:ext cx="146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Posture responsable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1A7669E-C340-9842-A147-6359F970028E}"/>
              </a:ext>
            </a:extLst>
          </p:cNvPr>
          <p:cNvSpPr txBox="1"/>
          <p:nvPr/>
        </p:nvSpPr>
        <p:spPr>
          <a:xfrm>
            <a:off x="5670150" y="3729806"/>
            <a:ext cx="1345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Travail collaboratif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82270E8-15A8-044E-9AD2-1E13835F2532}"/>
              </a:ext>
            </a:extLst>
          </p:cNvPr>
          <p:cNvSpPr txBox="1"/>
          <p:nvPr/>
        </p:nvSpPr>
        <p:spPr>
          <a:xfrm>
            <a:off x="7281087" y="5751076"/>
            <a:ext cx="1269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Réflexion critique</a:t>
            </a:r>
          </a:p>
          <a:p>
            <a:pPr algn="ctr"/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996157C-6F86-AF48-99BC-0A1FCFDF7F2A}"/>
              </a:ext>
            </a:extLst>
          </p:cNvPr>
          <p:cNvSpPr txBox="1"/>
          <p:nvPr/>
        </p:nvSpPr>
        <p:spPr>
          <a:xfrm>
            <a:off x="2266789" y="4077072"/>
            <a:ext cx="171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Dimension éthique</a:t>
            </a:r>
          </a:p>
          <a:p>
            <a:pPr algn="ctr"/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6A921CF-0915-074D-9266-BA91064D03BA}"/>
              </a:ext>
            </a:extLst>
          </p:cNvPr>
          <p:cNvSpPr txBox="1"/>
          <p:nvPr/>
        </p:nvSpPr>
        <p:spPr>
          <a:xfrm>
            <a:off x="3559324" y="1868631"/>
            <a:ext cx="640871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Autonomie et responsabilité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Confrontation au réel &amp; réflexion critique (science ≠ croyance)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Réflexion éthique sur les innovation technologiques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Projets d’actualité engageant le citoyen</a:t>
            </a: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51B1CCCE-7F70-9748-BB11-33F03ABA9D9B}"/>
              </a:ext>
            </a:extLst>
          </p:cNvPr>
          <p:cNvSpPr/>
          <p:nvPr/>
        </p:nvSpPr>
        <p:spPr>
          <a:xfrm>
            <a:off x="823020" y="1844824"/>
            <a:ext cx="2352548" cy="2232247"/>
          </a:xfrm>
          <a:prstGeom prst="cube">
            <a:avLst/>
          </a:prstGeom>
          <a:solidFill>
            <a:srgbClr val="FF9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biotechnologies, un exercice de la </a:t>
            </a:r>
            <a:r>
              <a:rPr lang="fr-FR" b="1" dirty="0">
                <a:solidFill>
                  <a:srgbClr val="FFFF00"/>
                </a:solidFill>
              </a:rPr>
              <a:t>responsabilité civique</a:t>
            </a:r>
            <a:r>
              <a:rPr lang="fr-FR" dirty="0"/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504F1F8-BB34-2B41-A5CF-FEC79703C375}"/>
              </a:ext>
            </a:extLst>
          </p:cNvPr>
          <p:cNvSpPr txBox="1"/>
          <p:nvPr/>
        </p:nvSpPr>
        <p:spPr>
          <a:xfrm>
            <a:off x="3775348" y="3356992"/>
            <a:ext cx="4680520" cy="461665"/>
          </a:xfrm>
          <a:prstGeom prst="rect">
            <a:avLst/>
          </a:prstGeom>
          <a:solidFill>
            <a:srgbClr val="FF9E4A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 mobiliser dans les autres champs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79004" y="476672"/>
            <a:ext cx="9036311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11200" b="1" dirty="0">
                <a:solidFill>
                  <a:schemeClr val="accent1">
                    <a:lumMod val="75000"/>
                  </a:schemeClr>
                </a:solidFill>
              </a:rPr>
              <a:t>Enseignement optionnel, Biotechnologies, 2</a:t>
            </a:r>
            <a:r>
              <a:rPr lang="fr-FR" sz="11200" b="1" baseline="30000" dirty="0">
                <a:solidFill>
                  <a:schemeClr val="accent1">
                    <a:lumMod val="75000"/>
                  </a:schemeClr>
                </a:solidFill>
              </a:rPr>
              <a:t>nde</a:t>
            </a:r>
          </a:p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55F7A6-BAA1-0242-AF19-B757F59CB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600202"/>
            <a:ext cx="9538362" cy="25172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 avec le projet d’établissement et le parcours d’orientation de l’élève</a:t>
            </a:r>
          </a:p>
          <a:p>
            <a:pPr lvl="1"/>
            <a:r>
              <a:rPr lang="fr-FR" sz="2200" dirty="0"/>
              <a:t>Acquisition d’autonomie, responsabilité, ouverture sur l’extérieur, </a:t>
            </a:r>
          </a:p>
          <a:p>
            <a:pPr lvl="1"/>
            <a:r>
              <a:rPr lang="fr-FR" sz="2200" dirty="0"/>
              <a:t>Rencontres de professionnels, construction du projet de poursuites d’études</a:t>
            </a:r>
          </a:p>
          <a:p>
            <a:pPr marL="0" indent="0">
              <a:buNone/>
            </a:pPr>
            <a:endParaRPr lang="fr-FR" sz="1300" dirty="0"/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horaire : 1h30 par semaine</a:t>
            </a:r>
          </a:p>
          <a:p>
            <a:pPr marL="0" indent="0">
              <a:buNone/>
            </a:pPr>
            <a:r>
              <a:rPr lang="fr-FR" sz="1900" i="1" dirty="0"/>
              <a:t>art. 4 de l’arrêté du 16 Juillet 2018 portant organisation et volume horaire de la classe de seconde 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33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D0C4E-87DC-A14C-82F0-5A3D57FA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3190800-47F5-D645-92AD-ADF9DE2B4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63" y="4784176"/>
            <a:ext cx="526295" cy="78944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34B8486-FD94-8E4C-ADC1-C6155E75B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44" y="5611434"/>
            <a:ext cx="1133723" cy="528628"/>
          </a:xfrm>
          <a:prstGeom prst="rect">
            <a:avLst/>
          </a:prstGeom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97F95107-CCFB-9D4A-B713-5DF72BAC6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97680"/>
              </p:ext>
            </p:extLst>
          </p:nvPr>
        </p:nvGraphicFramePr>
        <p:xfrm>
          <a:off x="1039044" y="4094094"/>
          <a:ext cx="7325573" cy="2712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25573">
                  <a:extLst>
                    <a:ext uri="{9D8B030D-6E8A-4147-A177-3AD203B41FA5}">
                      <a16:colId xmlns:a16="http://schemas.microsoft.com/office/drawing/2014/main" val="3355867623"/>
                    </a:ext>
                  </a:extLst>
                </a:gridCol>
              </a:tblGrid>
              <a:tr h="375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« 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Enveloppe horaire de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12h </a:t>
                      </a:r>
                      <a:r>
                        <a:rPr lang="fr-FR" sz="2000" b="1" dirty="0"/>
                        <a:t>»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672033"/>
                  </a:ext>
                </a:extLst>
              </a:tr>
              <a:tr h="1242035">
                <a:tc>
                  <a:txBody>
                    <a:bodyPr/>
                    <a:lstStyle/>
                    <a:p>
                      <a:pPr lvl="0"/>
                      <a:r>
                        <a:rPr lang="fr-FR" sz="2000" dirty="0"/>
                        <a:t>« Le projet de répartition des heures prévues pour la constitution des groupes à effectif réduit </a:t>
                      </a:r>
                      <a:r>
                        <a:rPr lang="fr-FR" sz="2000" b="1" dirty="0"/>
                        <a:t>tient compte des activités impliquant l'utilisation des salles spécialement équipées </a:t>
                      </a:r>
                      <a:r>
                        <a:rPr lang="fr-FR" sz="2000" dirty="0"/>
                        <a:t>et comportant un nombre limité de places » </a:t>
                      </a:r>
                      <a:r>
                        <a:rPr lang="fr-FR" sz="2000" dirty="0"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AT au labo en effectif réduit</a:t>
                      </a:r>
                      <a:endParaRPr lang="fr-FR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462271"/>
                  </a:ext>
                </a:extLst>
              </a:tr>
              <a:tr h="953190">
                <a:tc>
                  <a:txBody>
                    <a:bodyPr/>
                    <a:lstStyle/>
                    <a:p>
                      <a:pPr lvl="0"/>
                      <a:r>
                        <a:rPr lang="fr-FR" sz="2000" dirty="0"/>
                        <a:t>Les conférences, visites, rencontres de professionnels peuvent éventuellement se dérouler en classe entière ou rassembler plusieurs classes.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62759"/>
                  </a:ext>
                </a:extLst>
              </a:tr>
            </a:tbl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id="{617A911E-DC2E-7F44-95F2-54DAAB9ECB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06" y="4784176"/>
            <a:ext cx="794260" cy="684958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679004" y="476672"/>
            <a:ext cx="9036311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11200" b="1" dirty="0">
                <a:solidFill>
                  <a:schemeClr val="accent1">
                    <a:lumMod val="75000"/>
                  </a:schemeClr>
                </a:solidFill>
              </a:rPr>
              <a:t>Enseignement optionnel, Biotechnologies, 2</a:t>
            </a:r>
            <a:r>
              <a:rPr lang="fr-FR" sz="11200" b="1" baseline="30000" dirty="0">
                <a:solidFill>
                  <a:schemeClr val="accent1">
                    <a:lumMod val="75000"/>
                  </a:schemeClr>
                </a:solidFill>
              </a:rPr>
              <a:t>nde</a:t>
            </a:r>
          </a:p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4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36ECE2-F5DF-4DCC-9EDA-65C7CE43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5" name="Image 4">
            <a:hlinkClick r:id="rId2"/>
            <a:extLst>
              <a:ext uri="{FF2B5EF4-FFF2-40B4-BE49-F238E27FC236}">
                <a16:creationId xmlns:a16="http://schemas.microsoft.com/office/drawing/2014/main" id="{36107547-F424-4BA4-8D4C-E98BA5567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800" t="8934" r="10800" b="12849"/>
          <a:stretch/>
        </p:blipFill>
        <p:spPr>
          <a:xfrm>
            <a:off x="606996" y="692696"/>
            <a:ext cx="8805614" cy="494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1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84E1B5-15FE-DA47-8EB6-C0BE3DEC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926ABF-60C0-7949-BCC1-AB5A02965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63092"/>
            <a:ext cx="6116768" cy="3436492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 découvrir</a:t>
            </a:r>
            <a:r>
              <a:rPr lang="fr-FR" dirty="0"/>
              <a:t> : </a:t>
            </a:r>
          </a:p>
          <a:p>
            <a:pPr lvl="1"/>
            <a:r>
              <a:rPr lang="fr-FR" dirty="0"/>
              <a:t>les différents </a:t>
            </a:r>
            <a:r>
              <a:rPr lang="fr-FR" b="1" dirty="0"/>
              <a:t>domaines</a:t>
            </a:r>
            <a:r>
              <a:rPr lang="fr-FR" dirty="0"/>
              <a:t> d’application, </a:t>
            </a:r>
          </a:p>
          <a:p>
            <a:pPr lvl="1"/>
            <a:r>
              <a:rPr lang="fr-FR" dirty="0"/>
              <a:t>les pratiques au </a:t>
            </a:r>
            <a:r>
              <a:rPr lang="fr-FR" b="1" dirty="0"/>
              <a:t>laboratoire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les </a:t>
            </a:r>
            <a:r>
              <a:rPr lang="fr-FR" b="1" dirty="0"/>
              <a:t>secteurs d’activités </a:t>
            </a:r>
            <a:r>
              <a:rPr lang="fr-FR" dirty="0"/>
              <a:t>professionnelles </a:t>
            </a:r>
          </a:p>
          <a:p>
            <a:pPr lvl="1"/>
            <a:endParaRPr lang="fr-FR" dirty="0"/>
          </a:p>
          <a:p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Développer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les projets de </a:t>
            </a:r>
            <a:r>
              <a:rPr lang="fr-FR" b="1" dirty="0"/>
              <a:t>poursuites d’études </a:t>
            </a:r>
          </a:p>
          <a:p>
            <a:pPr lvl="1"/>
            <a:r>
              <a:rPr lang="fr-FR" dirty="0"/>
              <a:t>la </a:t>
            </a:r>
            <a:r>
              <a:rPr lang="fr-FR" b="1" dirty="0"/>
              <a:t>responsabilité civique 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CF9C5D-4C59-2D48-ADFC-A939084D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B2B8CF-EA6B-A447-8519-D580866BD6BB}"/>
              </a:ext>
            </a:extLst>
          </p:cNvPr>
          <p:cNvSpPr/>
          <p:nvPr/>
        </p:nvSpPr>
        <p:spPr>
          <a:xfrm>
            <a:off x="6215123" y="3202101"/>
            <a:ext cx="1600200" cy="1600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355600" dist="254000" dir="11400000" sx="110000" sy="110000" algn="tr" rotWithShape="0">
              <a:prstClr val="black">
                <a:alpha val="30000"/>
              </a:prstClr>
            </a:outerShdw>
          </a:effectLst>
          <a:scene3d>
            <a:camera prst="isometricTopUp"/>
            <a:lightRig rig="threePt" dir="t"/>
          </a:scene3d>
          <a:sp3d extrusionH="165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DAA936E-9477-0B4D-8373-39C78D2D54A8}"/>
              </a:ext>
            </a:extLst>
          </p:cNvPr>
          <p:cNvSpPr txBox="1"/>
          <p:nvPr/>
        </p:nvSpPr>
        <p:spPr>
          <a:xfrm>
            <a:off x="5792822" y="4268485"/>
            <a:ext cx="1175323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LeftDown"/>
              <a:lightRig rig="threePt" dir="t"/>
            </a:scene3d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Franklin Gothic Medium Cond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Franklin Gothic Medium Cond" pitchFamily="34" charset="0"/>
              </a:rPr>
              <a:t>Métiers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7FE529-F00E-5644-8F47-3DBE4EC308A1}"/>
              </a:ext>
            </a:extLst>
          </p:cNvPr>
          <p:cNvSpPr/>
          <p:nvPr/>
        </p:nvSpPr>
        <p:spPr>
          <a:xfrm>
            <a:off x="7960710" y="3155392"/>
            <a:ext cx="1974531" cy="1600200"/>
          </a:xfrm>
          <a:prstGeom prst="rect">
            <a:avLst/>
          </a:prstGeom>
          <a:solidFill>
            <a:srgbClr val="F95150"/>
          </a:solidFill>
          <a:ln>
            <a:noFill/>
          </a:ln>
          <a:effectLst>
            <a:outerShdw blurRad="330200" dist="241300" dir="5400000" algn="t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 extrusionH="165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4000" dirty="0">
              <a:solidFill>
                <a:prstClr val="black"/>
              </a:solidFill>
              <a:latin typeface="Franklin Gothic Medium Cond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4820D6-5FC8-094F-A130-AB388C2F3448}"/>
              </a:ext>
            </a:extLst>
          </p:cNvPr>
          <p:cNvSpPr txBox="1"/>
          <p:nvPr/>
        </p:nvSpPr>
        <p:spPr>
          <a:xfrm>
            <a:off x="8602627" y="4519226"/>
            <a:ext cx="206894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Franklin Gothic Medium Cond" pitchFamily="34" charset="0"/>
              </a:rPr>
              <a:t>Monde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Franklin Gothic Medium Cond" pitchFamily="34" charset="0"/>
              </a:rPr>
              <a:t>Biotechno</a:t>
            </a:r>
          </a:p>
          <a:p>
            <a:pPr algn="ctr"/>
            <a:endParaRPr lang="en-US" sz="2400" b="1" dirty="0">
              <a:solidFill>
                <a:srgbClr val="FFFF00"/>
              </a:solidFill>
              <a:latin typeface="Franklin Gothic Medium Con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6D23B1-B513-3D40-A239-AB476DF164F9}"/>
              </a:ext>
            </a:extLst>
          </p:cNvPr>
          <p:cNvSpPr/>
          <p:nvPr/>
        </p:nvSpPr>
        <p:spPr>
          <a:xfrm>
            <a:off x="7135663" y="3949222"/>
            <a:ext cx="1600200" cy="1600200"/>
          </a:xfrm>
          <a:prstGeom prst="rect">
            <a:avLst/>
          </a:prstGeom>
          <a:solidFill>
            <a:srgbClr val="30C6DA"/>
          </a:solidFill>
          <a:ln>
            <a:noFill/>
          </a:ln>
          <a:effectLst>
            <a:outerShdw blurRad="508000" dist="2159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 extrusionH="165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275EFD-C586-8140-8B3D-A40155A3AEE3}"/>
              </a:ext>
            </a:extLst>
          </p:cNvPr>
          <p:cNvSpPr/>
          <p:nvPr/>
        </p:nvSpPr>
        <p:spPr>
          <a:xfrm>
            <a:off x="7208118" y="2032086"/>
            <a:ext cx="1600200" cy="1600200"/>
          </a:xfrm>
          <a:prstGeom prst="rect">
            <a:avLst/>
          </a:prstGeom>
          <a:solidFill>
            <a:srgbClr val="FF9E4A"/>
          </a:solidFill>
          <a:ln>
            <a:noFill/>
          </a:ln>
          <a:effectLst>
            <a:outerShdw blurRad="355600" dist="101600" dir="9060000" sx="110000" sy="110000" algn="tr" rotWithShape="0">
              <a:prstClr val="black">
                <a:alpha val="30000"/>
              </a:prstClr>
            </a:outerShdw>
          </a:effectLst>
          <a:scene3d>
            <a:camera prst="isometricTopUp"/>
            <a:lightRig rig="threePt" dir="t"/>
          </a:scene3d>
          <a:sp3d extrusionH="165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58B09EA3-735D-E54F-899E-65E6B219046E}"/>
              </a:ext>
            </a:extLst>
          </p:cNvPr>
          <p:cNvSpPr txBox="1"/>
          <p:nvPr/>
        </p:nvSpPr>
        <p:spPr>
          <a:xfrm>
            <a:off x="7752432" y="5434692"/>
            <a:ext cx="15831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Franklin Gothic Medium Cond" pitchFamily="34" charset="0"/>
              </a:rPr>
              <a:t>Laboratoire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2FFEB88D-051B-A24C-935F-53D24D159A2F}"/>
              </a:ext>
            </a:extLst>
          </p:cNvPr>
          <p:cNvSpPr txBox="1"/>
          <p:nvPr/>
        </p:nvSpPr>
        <p:spPr>
          <a:xfrm>
            <a:off x="7224380" y="1988840"/>
            <a:ext cx="1107996" cy="1701205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isometricTopUp"/>
              <a:lightRig rig="threePt" dir="t"/>
            </a:scene3d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Franklin Gothic Medium Cond" pitchFamily="34" charset="0"/>
              </a:rPr>
              <a:t>Responsabilité civique</a:t>
            </a:r>
          </a:p>
          <a:p>
            <a:pPr algn="ctr"/>
            <a:endParaRPr lang="en-US" sz="2000" b="1" dirty="0">
              <a:solidFill>
                <a:srgbClr val="FFFF00"/>
              </a:solidFill>
              <a:latin typeface="Franklin Gothic Medium Cond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A722761-E1C3-214D-9F3D-47ECEB3C6510}"/>
              </a:ext>
            </a:extLst>
          </p:cNvPr>
          <p:cNvSpPr txBox="1"/>
          <p:nvPr/>
        </p:nvSpPr>
        <p:spPr>
          <a:xfrm>
            <a:off x="606996" y="1628800"/>
            <a:ext cx="8423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/>
              <a:t>Appréhender les biotechnologies dans toute leur </a:t>
            </a:r>
            <a:r>
              <a:rPr lang="fr-FR" sz="2400" b="1" i="1" dirty="0" smtClean="0"/>
              <a:t>complexité́</a:t>
            </a:r>
            <a:r>
              <a:rPr lang="fr-FR" sz="2400" b="1" i="1" dirty="0"/>
              <a:t>, à la fois 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scientifique</a:t>
            </a:r>
            <a:r>
              <a:rPr lang="fr-FR" sz="2400" b="1" i="1" dirty="0"/>
              <a:t>, 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technologique</a:t>
            </a:r>
            <a:r>
              <a:rPr lang="fr-FR" sz="2400" b="1" i="1" dirty="0"/>
              <a:t> et 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sociétale</a:t>
            </a:r>
            <a:endParaRPr lang="fr-F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679004" y="476672"/>
            <a:ext cx="9036311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11200" b="1" dirty="0">
                <a:solidFill>
                  <a:schemeClr val="accent1">
                    <a:lumMod val="75000"/>
                  </a:schemeClr>
                </a:solidFill>
              </a:rPr>
              <a:t>Enseignement optionnel, Biotechnologies, 2</a:t>
            </a:r>
            <a:r>
              <a:rPr lang="fr-FR" sz="11200" b="1" baseline="30000" dirty="0">
                <a:solidFill>
                  <a:schemeClr val="accent1">
                    <a:lumMod val="75000"/>
                  </a:schemeClr>
                </a:solidFill>
              </a:rPr>
              <a:t>nde</a:t>
            </a:r>
          </a:p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EF2637-1A32-0A44-AA82-9BA3FEE4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7406535-AE5C-9743-9280-959C73DBC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17" b="64920"/>
          <a:stretch/>
        </p:blipFill>
        <p:spPr>
          <a:xfrm>
            <a:off x="33172" y="175238"/>
            <a:ext cx="7147700" cy="1968323"/>
          </a:xfrm>
          <a:effectLst>
            <a:outerShdw blurRad="50800" dist="304800" dir="3420000" algn="ctr" rotWithShape="0">
              <a:srgbClr val="F95150"/>
            </a:outerShdw>
          </a:effec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10FC7F-0345-7F47-8460-70D417D08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8963" y="6444044"/>
            <a:ext cx="2400300" cy="365125"/>
          </a:xfrm>
        </p:spPr>
        <p:txBody>
          <a:bodyPr/>
          <a:lstStyle/>
          <a:p>
            <a:fld id="{A29B5AB6-B506-4609-AFB1-D3CA32986832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C53CA9-A3DB-0843-BE23-BA250E5E77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2" r="2351"/>
          <a:stretch/>
        </p:blipFill>
        <p:spPr>
          <a:xfrm>
            <a:off x="1255069" y="1667152"/>
            <a:ext cx="6912768" cy="1649691"/>
          </a:xfrm>
          <a:prstGeom prst="rect">
            <a:avLst/>
          </a:prstGeom>
          <a:effectLst>
            <a:outerShdw blurRad="50800" dist="304800" dir="3420000" algn="ctr" rotWithShape="0">
              <a:srgbClr val="30C6DA"/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8BA638A-504F-3D49-94CD-CA8E2FF684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" r="237" b="60459"/>
          <a:stretch/>
        </p:blipFill>
        <p:spPr>
          <a:xfrm>
            <a:off x="1787660" y="2814751"/>
            <a:ext cx="7075974" cy="1341212"/>
          </a:xfrm>
          <a:prstGeom prst="rect">
            <a:avLst/>
          </a:prstGeom>
          <a:effectLst>
            <a:outerShdw dist="304800" dir="3420000" algn="ctr" rotWithShape="0">
              <a:srgbClr val="7AD639"/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E5552EC-E948-6148-9D76-A72BF55AF3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15" y="4038887"/>
            <a:ext cx="6466835" cy="2059313"/>
          </a:xfrm>
          <a:prstGeom prst="rect">
            <a:avLst/>
          </a:prstGeom>
          <a:effectLst>
            <a:outerShdw dist="304800" dir="3420000" algn="ctr" rotWithShape="0">
              <a:srgbClr val="FF9E4A"/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C1742D7-5423-804D-90AA-BFD780238E16}"/>
              </a:ext>
            </a:extLst>
          </p:cNvPr>
          <p:cNvSpPr txBox="1"/>
          <p:nvPr/>
        </p:nvSpPr>
        <p:spPr>
          <a:xfrm>
            <a:off x="100845" y="4445009"/>
            <a:ext cx="320497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4 champs de découverte dont l’un portant sur 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domaines du monde des biotechnologies</a:t>
            </a:r>
          </a:p>
          <a:p>
            <a:endParaRPr lang="fr-FR" b="1" dirty="0"/>
          </a:p>
          <a:p>
            <a:r>
              <a:rPr lang="fr-FR" b="1" dirty="0"/>
              <a:t>Des </a:t>
            </a:r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 de formation</a:t>
            </a:r>
          </a:p>
          <a:p>
            <a:endParaRPr lang="fr-FR" b="1" dirty="0"/>
          </a:p>
          <a:p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Lexique ou notions associés et proposition d’activités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86F5608-FD9A-B449-82DA-D08F4BC046FB}"/>
              </a:ext>
            </a:extLst>
          </p:cNvPr>
          <p:cNvSpPr/>
          <p:nvPr/>
        </p:nvSpPr>
        <p:spPr>
          <a:xfrm>
            <a:off x="1897153" y="2927807"/>
            <a:ext cx="1014099" cy="530916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08C6A97-7869-154A-89DE-4DDFE3DFEEDE}"/>
              </a:ext>
            </a:extLst>
          </p:cNvPr>
          <p:cNvSpPr/>
          <p:nvPr/>
        </p:nvSpPr>
        <p:spPr>
          <a:xfrm>
            <a:off x="3305815" y="4257018"/>
            <a:ext cx="1045597" cy="530916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347AB77-ACD3-5848-9770-F90DAF4C7550}"/>
              </a:ext>
            </a:extLst>
          </p:cNvPr>
          <p:cNvSpPr/>
          <p:nvPr/>
        </p:nvSpPr>
        <p:spPr>
          <a:xfrm>
            <a:off x="1277440" y="1789144"/>
            <a:ext cx="1156891" cy="530916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22C16B7-59BB-1F4C-A707-8000CD7DF2DB}"/>
              </a:ext>
            </a:extLst>
          </p:cNvPr>
          <p:cNvSpPr/>
          <p:nvPr/>
        </p:nvSpPr>
        <p:spPr>
          <a:xfrm>
            <a:off x="1111052" y="416088"/>
            <a:ext cx="1323279" cy="530916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CE25C94-F23F-CB4A-A36A-AE9FD701D3A8}"/>
              </a:ext>
            </a:extLst>
          </p:cNvPr>
          <p:cNvSpPr/>
          <p:nvPr/>
        </p:nvSpPr>
        <p:spPr>
          <a:xfrm>
            <a:off x="2630609" y="260648"/>
            <a:ext cx="4097067" cy="817266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4A4560E-B0C3-1C4A-A9AF-12F68EAE9EB0}"/>
              </a:ext>
            </a:extLst>
          </p:cNvPr>
          <p:cNvSpPr/>
          <p:nvPr/>
        </p:nvSpPr>
        <p:spPr>
          <a:xfrm>
            <a:off x="2629207" y="1712952"/>
            <a:ext cx="4746541" cy="817266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719CBA0-F1F6-AE46-99E3-5A531DC64011}"/>
              </a:ext>
            </a:extLst>
          </p:cNvPr>
          <p:cNvSpPr/>
          <p:nvPr/>
        </p:nvSpPr>
        <p:spPr>
          <a:xfrm>
            <a:off x="3514172" y="2843628"/>
            <a:ext cx="4746541" cy="817266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DA08FB2-FC73-D946-86E4-62DD2A848AEC}"/>
              </a:ext>
            </a:extLst>
          </p:cNvPr>
          <p:cNvSpPr/>
          <p:nvPr/>
        </p:nvSpPr>
        <p:spPr>
          <a:xfrm>
            <a:off x="4713788" y="4164694"/>
            <a:ext cx="4746541" cy="817266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A0BDB60-C1B8-CA40-89AD-EBAF2B651501}"/>
              </a:ext>
            </a:extLst>
          </p:cNvPr>
          <p:cNvSpPr txBox="1"/>
          <p:nvPr/>
        </p:nvSpPr>
        <p:spPr>
          <a:xfrm>
            <a:off x="7375748" y="410928"/>
            <a:ext cx="1871025" cy="369332"/>
          </a:xfrm>
          <a:prstGeom prst="rect">
            <a:avLst/>
          </a:prstGeom>
          <a:solidFill>
            <a:srgbClr val="F9515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Monde Biotechno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346D2DC-A555-644C-8E42-69ED7C7B930C}"/>
              </a:ext>
            </a:extLst>
          </p:cNvPr>
          <p:cNvSpPr txBox="1"/>
          <p:nvPr/>
        </p:nvSpPr>
        <p:spPr>
          <a:xfrm>
            <a:off x="8555011" y="1763524"/>
            <a:ext cx="1263487" cy="369332"/>
          </a:xfrm>
          <a:prstGeom prst="rect">
            <a:avLst/>
          </a:prstGeom>
          <a:solidFill>
            <a:srgbClr val="30C6DA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Laboratoire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0DFFD01-7D2A-2A40-8441-17352A70AF0C}"/>
              </a:ext>
            </a:extLst>
          </p:cNvPr>
          <p:cNvSpPr txBox="1"/>
          <p:nvPr/>
        </p:nvSpPr>
        <p:spPr>
          <a:xfrm>
            <a:off x="9103940" y="2987660"/>
            <a:ext cx="912429" cy="369332"/>
          </a:xfrm>
          <a:prstGeom prst="rect">
            <a:avLst/>
          </a:prstGeom>
          <a:solidFill>
            <a:srgbClr val="7AD639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Métiers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8DAC50A-DD4A-9D4D-B3D2-7E717A57033F}"/>
              </a:ext>
            </a:extLst>
          </p:cNvPr>
          <p:cNvSpPr txBox="1"/>
          <p:nvPr/>
        </p:nvSpPr>
        <p:spPr>
          <a:xfrm>
            <a:off x="7663780" y="6444044"/>
            <a:ext cx="2268570" cy="369332"/>
          </a:xfrm>
          <a:prstGeom prst="rect">
            <a:avLst/>
          </a:prstGeom>
          <a:solidFill>
            <a:srgbClr val="FF9E4A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Responsabilité civique</a:t>
            </a:r>
          </a:p>
        </p:txBody>
      </p:sp>
    </p:spTree>
    <p:extLst>
      <p:ext uri="{BB962C8B-B14F-4D97-AF65-F5344CB8AC3E}">
        <p14:creationId xmlns:p14="http://schemas.microsoft.com/office/powerpoint/2010/main" val="375498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16F07B-DAA4-B445-B571-2EA16DFF4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91F39C-4AE4-404F-ABC5-AA444CF5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600202"/>
            <a:ext cx="9258300" cy="4796718"/>
          </a:xfrm>
        </p:spPr>
        <p:txBody>
          <a:bodyPr>
            <a:normAutofit fontScale="77500" lnSpcReduction="20000"/>
          </a:bodyPr>
          <a:lstStyle/>
          <a:p>
            <a:endParaRPr lang="fr-FR" dirty="0"/>
          </a:p>
          <a:p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Expérimentations au laboratoire</a:t>
            </a:r>
          </a:p>
          <a:p>
            <a:pPr lvl="1"/>
            <a:r>
              <a:rPr lang="fr-FR" dirty="0"/>
              <a:t>Mise en œuvre pratique au labo </a:t>
            </a:r>
            <a:r>
              <a:rPr lang="fr-FR" dirty="0" smtClean="0"/>
              <a:t>biotechnologies</a:t>
            </a:r>
            <a:endParaRPr lang="fr-FR" dirty="0"/>
          </a:p>
          <a:p>
            <a:pPr lvl="1"/>
            <a:r>
              <a:rPr lang="fr-FR" dirty="0"/>
              <a:t>Démarche prévention des risques</a:t>
            </a:r>
          </a:p>
          <a:p>
            <a:pPr lvl="1"/>
            <a:endParaRPr lang="fr-FR" dirty="0"/>
          </a:p>
          <a:p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 numérique </a:t>
            </a:r>
          </a:p>
          <a:p>
            <a:pPr lvl="1"/>
            <a:r>
              <a:rPr lang="fr-FR" dirty="0"/>
              <a:t>Accès à l’information</a:t>
            </a:r>
          </a:p>
          <a:p>
            <a:pPr lvl="1"/>
            <a:r>
              <a:rPr lang="fr-FR" dirty="0"/>
              <a:t>Exploitation</a:t>
            </a:r>
          </a:p>
          <a:p>
            <a:pPr lvl="1"/>
            <a:r>
              <a:rPr lang="fr-FR" dirty="0"/>
              <a:t>Pratiques collaboratives</a:t>
            </a:r>
          </a:p>
          <a:p>
            <a:pPr lvl="1"/>
            <a:endParaRPr lang="fr-FR" dirty="0"/>
          </a:p>
          <a:p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Ouverture sur l’extérieur</a:t>
            </a:r>
          </a:p>
          <a:p>
            <a:pPr lvl="1"/>
            <a:r>
              <a:rPr lang="fr-FR" dirty="0"/>
              <a:t>Visites, mini-stages, interventions de professionnels</a:t>
            </a:r>
          </a:p>
          <a:p>
            <a:pPr lvl="1"/>
            <a:r>
              <a:rPr lang="fr-FR" dirty="0"/>
              <a:t>Communiquer à l’extérieur de la classe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183489-1360-FB45-B284-A4AE8BC2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7E5272F-7415-304E-A271-E30E283D2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777" y="3343400"/>
            <a:ext cx="1384300" cy="119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BBFE162-D67A-B941-8E6F-7B410280C2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27" y="1774701"/>
            <a:ext cx="76200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53DCB42-5A54-E641-AF01-02263F24B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65" y="5301208"/>
            <a:ext cx="1133723" cy="528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679004" y="476672"/>
            <a:ext cx="9036311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11200" b="1" dirty="0">
                <a:solidFill>
                  <a:schemeClr val="accent1">
                    <a:lumMod val="75000"/>
                  </a:schemeClr>
                </a:solidFill>
              </a:rPr>
              <a:t>Enseignement optionnel, Biotechnologies, 2</a:t>
            </a:r>
            <a:r>
              <a:rPr lang="fr-FR" sz="11200" b="1" baseline="30000" dirty="0">
                <a:solidFill>
                  <a:schemeClr val="accent1">
                    <a:lumMod val="75000"/>
                  </a:schemeClr>
                </a:solidFill>
              </a:rPr>
              <a:t>nde</a:t>
            </a:r>
          </a:p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54ED6-1A74-6743-A413-5F5525F12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71A330-7B62-834B-BEC3-BF591A344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796717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Cadre</a:t>
            </a:r>
          </a:p>
          <a:p>
            <a:pPr lvl="2"/>
            <a:r>
              <a:rPr lang="fr-FR" dirty="0"/>
              <a:t>« 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Quatre champs</a:t>
            </a:r>
            <a:r>
              <a:rPr lang="fr-FR" dirty="0"/>
              <a:t> de découverte que l’enseignant </a:t>
            </a:r>
            <a:r>
              <a:rPr lang="fr-FR" b="1" dirty="0">
                <a:solidFill>
                  <a:srgbClr val="FF0000"/>
                </a:solidFill>
              </a:rPr>
              <a:t>combine</a:t>
            </a:r>
            <a:r>
              <a:rPr lang="fr-FR" dirty="0"/>
              <a:t> pour construire son enseignement. » </a:t>
            </a:r>
          </a:p>
          <a:p>
            <a:pPr lvl="2"/>
            <a:r>
              <a:rPr lang="fr-FR" dirty="0"/>
              <a:t>« L’élève doit avoir exploré </a:t>
            </a:r>
            <a:r>
              <a:rPr lang="fr-FR" b="1" dirty="0">
                <a:solidFill>
                  <a:srgbClr val="FF0000"/>
                </a:solidFill>
              </a:rPr>
              <a:t>plusieurs domaines </a:t>
            </a:r>
            <a:r>
              <a:rPr lang="fr-FR" dirty="0"/>
              <a:t>et chacun des </a:t>
            </a:r>
            <a:r>
              <a:rPr lang="fr-FR" b="1" dirty="0">
                <a:solidFill>
                  <a:srgbClr val="FF0000"/>
                </a:solidFill>
              </a:rPr>
              <a:t>quatre champs de découverte</a:t>
            </a:r>
            <a:r>
              <a:rPr lang="fr-FR" dirty="0"/>
              <a:t>. »</a:t>
            </a:r>
          </a:p>
          <a:p>
            <a:pPr lvl="2"/>
            <a:endParaRPr lang="fr-FR" dirty="0"/>
          </a:p>
          <a:p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Liberté pédagogique </a:t>
            </a:r>
          </a:p>
          <a:p>
            <a:pPr lvl="2"/>
            <a:r>
              <a:rPr lang="fr-FR" dirty="0"/>
              <a:t>Des activités technologiques sont indiquées </a:t>
            </a:r>
            <a:r>
              <a:rPr lang="fr-FR" b="1" dirty="0">
                <a:solidFill>
                  <a:srgbClr val="FF0000"/>
                </a:solidFill>
              </a:rPr>
              <a:t>à titre de propositions </a:t>
            </a:r>
            <a:r>
              <a:rPr lang="fr-FR" dirty="0"/>
              <a:t>(pas obligatoirement être toutes mises en œuvre). </a:t>
            </a:r>
          </a:p>
          <a:p>
            <a:pPr lvl="2"/>
            <a:r>
              <a:rPr lang="fr-FR" dirty="0"/>
              <a:t>D’autres activités possibles si elles répondent aux objectifs de cet enseignement. </a:t>
            </a:r>
          </a:p>
          <a:p>
            <a:endParaRPr lang="fr-FR" dirty="0"/>
          </a:p>
          <a:p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EA7732-3DD3-EB49-8D0B-7B3F7498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79004" y="476672"/>
            <a:ext cx="9036311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11200" b="1" dirty="0">
                <a:solidFill>
                  <a:schemeClr val="accent1">
                    <a:lumMod val="75000"/>
                  </a:schemeClr>
                </a:solidFill>
              </a:rPr>
              <a:t>Enseignement optionnel, Biotechnologies, 2</a:t>
            </a:r>
            <a:r>
              <a:rPr lang="fr-FR" sz="11200" b="1" baseline="30000" dirty="0">
                <a:solidFill>
                  <a:schemeClr val="accent1">
                    <a:lumMod val="75000"/>
                  </a:schemeClr>
                </a:solidFill>
              </a:rPr>
              <a:t>nde</a:t>
            </a:r>
          </a:p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6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408A-C5A8-6F40-8DB8-A514D703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A29B5AB6-B506-4609-AFB1-D3CA32986832}" type="slidenum">
              <a:rPr lang="fr-FR" smtClean="0">
                <a:solidFill>
                  <a:srgbClr val="C00000"/>
                </a:solidFill>
              </a:rPr>
              <a:pPr/>
              <a:t>7</a:t>
            </a:fld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595457FA-B81F-634B-BBFC-6866B7AADD26}"/>
              </a:ext>
            </a:extLst>
          </p:cNvPr>
          <p:cNvSpPr/>
          <p:nvPr/>
        </p:nvSpPr>
        <p:spPr>
          <a:xfrm>
            <a:off x="931726" y="2009470"/>
            <a:ext cx="2352548" cy="2232247"/>
          </a:xfrm>
          <a:prstGeom prst="cube">
            <a:avLst/>
          </a:prstGeom>
          <a:solidFill>
            <a:srgbClr val="F9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Immersion </a:t>
            </a:r>
          </a:p>
          <a:p>
            <a:pPr algn="ctr"/>
            <a:r>
              <a:rPr lang="fr-FR" dirty="0"/>
              <a:t>dans le </a:t>
            </a:r>
            <a:r>
              <a:rPr lang="fr-FR" b="1" dirty="0">
                <a:solidFill>
                  <a:srgbClr val="FFFF00"/>
                </a:solidFill>
              </a:rPr>
              <a:t>monde</a:t>
            </a:r>
            <a:r>
              <a:rPr lang="fr-FR" dirty="0"/>
              <a:t> des biotechnologies </a:t>
            </a:r>
          </a:p>
        </p:txBody>
      </p:sp>
      <p:sp>
        <p:nvSpPr>
          <p:cNvPr id="2" name="Hexagone 1">
            <a:extLst>
              <a:ext uri="{FF2B5EF4-FFF2-40B4-BE49-F238E27FC236}">
                <a16:creationId xmlns:a16="http://schemas.microsoft.com/office/drawing/2014/main" id="{69EC1A50-C986-C74D-BE17-E8935B5D32AB}"/>
              </a:ext>
            </a:extLst>
          </p:cNvPr>
          <p:cNvSpPr/>
          <p:nvPr/>
        </p:nvSpPr>
        <p:spPr>
          <a:xfrm>
            <a:off x="1581507" y="4848281"/>
            <a:ext cx="1979526" cy="1728192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2" name="Hexagone 11">
            <a:extLst>
              <a:ext uri="{FF2B5EF4-FFF2-40B4-BE49-F238E27FC236}">
                <a16:creationId xmlns:a16="http://schemas.microsoft.com/office/drawing/2014/main" id="{B3606EB3-5F62-6848-8D77-6146A76B7B6C}"/>
              </a:ext>
            </a:extLst>
          </p:cNvPr>
          <p:cNvSpPr/>
          <p:nvPr/>
        </p:nvSpPr>
        <p:spPr>
          <a:xfrm>
            <a:off x="3134007" y="3984185"/>
            <a:ext cx="1979526" cy="1728192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7" name="Hexagone 16">
            <a:extLst>
              <a:ext uri="{FF2B5EF4-FFF2-40B4-BE49-F238E27FC236}">
                <a16:creationId xmlns:a16="http://schemas.microsoft.com/office/drawing/2014/main" id="{50F617BD-F909-CE44-B451-5C5614946BEF}"/>
              </a:ext>
            </a:extLst>
          </p:cNvPr>
          <p:cNvSpPr/>
          <p:nvPr/>
        </p:nvSpPr>
        <p:spPr>
          <a:xfrm>
            <a:off x="4677851" y="4848281"/>
            <a:ext cx="1979526" cy="1728192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8" name="Hexagone 17">
            <a:extLst>
              <a:ext uri="{FF2B5EF4-FFF2-40B4-BE49-F238E27FC236}">
                <a16:creationId xmlns:a16="http://schemas.microsoft.com/office/drawing/2014/main" id="{080B26AB-0E6D-0449-A07A-C5165776EEA0}"/>
              </a:ext>
            </a:extLst>
          </p:cNvPr>
          <p:cNvSpPr/>
          <p:nvPr/>
        </p:nvSpPr>
        <p:spPr>
          <a:xfrm>
            <a:off x="6230351" y="3984185"/>
            <a:ext cx="1979526" cy="1728192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9" name="Hexagone 18">
            <a:extLst>
              <a:ext uri="{FF2B5EF4-FFF2-40B4-BE49-F238E27FC236}">
                <a16:creationId xmlns:a16="http://schemas.microsoft.com/office/drawing/2014/main" id="{FB5B6434-4435-5D43-9752-46D983C46017}"/>
              </a:ext>
            </a:extLst>
          </p:cNvPr>
          <p:cNvSpPr/>
          <p:nvPr/>
        </p:nvSpPr>
        <p:spPr>
          <a:xfrm>
            <a:off x="7765648" y="4852603"/>
            <a:ext cx="1979526" cy="1728192"/>
          </a:xfrm>
          <a:prstGeom prst="hexagon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4968A3-1BA7-484D-B86E-F0992FB23D19}"/>
              </a:ext>
            </a:extLst>
          </p:cNvPr>
          <p:cNvSpPr txBox="1"/>
          <p:nvPr/>
        </p:nvSpPr>
        <p:spPr>
          <a:xfrm>
            <a:off x="6113184" y="1963938"/>
            <a:ext cx="370325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Visites d’entreprises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Rencontre avec des professionnels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Mise en œuvre de projets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Publication des travaux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7AB3489-2A88-9B4D-B258-58815C1AA727}"/>
              </a:ext>
            </a:extLst>
          </p:cNvPr>
          <p:cNvSpPr txBox="1"/>
          <p:nvPr/>
        </p:nvSpPr>
        <p:spPr>
          <a:xfrm>
            <a:off x="1680318" y="4417973"/>
            <a:ext cx="15388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Bio-industries</a:t>
            </a:r>
          </a:p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5B77592-7571-8C44-8472-0617F629DE42}"/>
              </a:ext>
            </a:extLst>
          </p:cNvPr>
          <p:cNvSpPr txBox="1"/>
          <p:nvPr/>
        </p:nvSpPr>
        <p:spPr>
          <a:xfrm>
            <a:off x="3775593" y="5784385"/>
            <a:ext cx="72154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Santé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C8F6A2-7A18-0B43-A2D4-F582169A66C9}"/>
              </a:ext>
            </a:extLst>
          </p:cNvPr>
          <p:cNvSpPr txBox="1"/>
          <p:nvPr/>
        </p:nvSpPr>
        <p:spPr>
          <a:xfrm>
            <a:off x="5161190" y="4417974"/>
            <a:ext cx="86594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Bio-Art</a:t>
            </a:r>
          </a:p>
          <a:p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3900F3D-68AB-DF40-BB1E-BD884C6FDC14}"/>
              </a:ext>
            </a:extLst>
          </p:cNvPr>
          <p:cNvSpPr txBox="1"/>
          <p:nvPr/>
        </p:nvSpPr>
        <p:spPr>
          <a:xfrm>
            <a:off x="6230351" y="6017717"/>
            <a:ext cx="197952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Environnement</a:t>
            </a:r>
          </a:p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9C0E2B3-DFAC-264C-9D51-4C714E8B3857}"/>
              </a:ext>
            </a:extLst>
          </p:cNvPr>
          <p:cNvSpPr txBox="1"/>
          <p:nvPr/>
        </p:nvSpPr>
        <p:spPr>
          <a:xfrm>
            <a:off x="7964813" y="3959971"/>
            <a:ext cx="17169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Recherche Génie Génétique</a:t>
            </a:r>
          </a:p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D1E57C-2796-9446-8A51-E1F94B382318}"/>
              </a:ext>
            </a:extLst>
          </p:cNvPr>
          <p:cNvSpPr txBox="1"/>
          <p:nvPr/>
        </p:nvSpPr>
        <p:spPr>
          <a:xfrm>
            <a:off x="3919364" y="3331814"/>
            <a:ext cx="3765774" cy="400110"/>
          </a:xfrm>
          <a:prstGeom prst="rect">
            <a:avLst/>
          </a:prstGeom>
          <a:solidFill>
            <a:srgbClr val="F95150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2 domaines au choix au minimum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587770" y="2132856"/>
            <a:ext cx="224194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Contextualisation ou modalités de mise en oeuvre des activités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679004" y="476672"/>
            <a:ext cx="9036311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11200" b="1" dirty="0">
                <a:solidFill>
                  <a:schemeClr val="accent1">
                    <a:lumMod val="75000"/>
                  </a:schemeClr>
                </a:solidFill>
              </a:rPr>
              <a:t>Enseignement optionnel, Biotechnologies, 2</a:t>
            </a:r>
            <a:r>
              <a:rPr lang="fr-FR" sz="11200" b="1" baseline="30000" dirty="0">
                <a:solidFill>
                  <a:schemeClr val="accent1">
                    <a:lumMod val="75000"/>
                  </a:schemeClr>
                </a:solidFill>
              </a:rPr>
              <a:t>nde</a:t>
            </a:r>
          </a:p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3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408A-C5A8-6F40-8DB8-A514D703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2" name="Hexagone 11">
            <a:extLst>
              <a:ext uri="{FF2B5EF4-FFF2-40B4-BE49-F238E27FC236}">
                <a16:creationId xmlns:a16="http://schemas.microsoft.com/office/drawing/2014/main" id="{FB0163F5-BE4E-EE4C-994F-71BE18858AC8}"/>
              </a:ext>
            </a:extLst>
          </p:cNvPr>
          <p:cNvSpPr/>
          <p:nvPr/>
        </p:nvSpPr>
        <p:spPr>
          <a:xfrm>
            <a:off x="3415308" y="4870302"/>
            <a:ext cx="1979526" cy="1728192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3" name="Hexagone 12">
            <a:extLst>
              <a:ext uri="{FF2B5EF4-FFF2-40B4-BE49-F238E27FC236}">
                <a16:creationId xmlns:a16="http://schemas.microsoft.com/office/drawing/2014/main" id="{04C06B4E-E60E-A445-961E-8F177F56FFBE}"/>
              </a:ext>
            </a:extLst>
          </p:cNvPr>
          <p:cNvSpPr/>
          <p:nvPr/>
        </p:nvSpPr>
        <p:spPr>
          <a:xfrm>
            <a:off x="4967808" y="4006206"/>
            <a:ext cx="1979526" cy="1728192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4" name="Hexagone 13">
            <a:extLst>
              <a:ext uri="{FF2B5EF4-FFF2-40B4-BE49-F238E27FC236}">
                <a16:creationId xmlns:a16="http://schemas.microsoft.com/office/drawing/2014/main" id="{68ACCCD7-795F-9F43-9889-91557C4AF4DE}"/>
              </a:ext>
            </a:extLst>
          </p:cNvPr>
          <p:cNvSpPr/>
          <p:nvPr/>
        </p:nvSpPr>
        <p:spPr>
          <a:xfrm>
            <a:off x="6511652" y="4870302"/>
            <a:ext cx="1979526" cy="1728192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DF3FD2-97AF-B446-A62B-96DFA9903364}"/>
              </a:ext>
            </a:extLst>
          </p:cNvPr>
          <p:cNvSpPr txBox="1"/>
          <p:nvPr/>
        </p:nvSpPr>
        <p:spPr>
          <a:xfrm>
            <a:off x="6871692" y="4150821"/>
            <a:ext cx="18828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Cadre </a:t>
            </a: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règlementaire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FCBAFD-48AA-1846-B14A-0CA56D27E76F}"/>
              </a:ext>
            </a:extLst>
          </p:cNvPr>
          <p:cNvSpPr txBox="1"/>
          <p:nvPr/>
        </p:nvSpPr>
        <p:spPr>
          <a:xfrm>
            <a:off x="5250818" y="5817146"/>
            <a:ext cx="141335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Démarche d’analyse des risques</a:t>
            </a:r>
          </a:p>
          <a:p>
            <a:pPr algn="ctr"/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1DB9CA-A791-9341-8359-1608D3CECA35}"/>
              </a:ext>
            </a:extLst>
          </p:cNvPr>
          <p:cNvSpPr txBox="1"/>
          <p:nvPr/>
        </p:nvSpPr>
        <p:spPr>
          <a:xfrm>
            <a:off x="3199284" y="4150821"/>
            <a:ext cx="17856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Environnement du laboratoire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D2A766F-DFEF-FB4E-94D4-7ADB2ADAB851}"/>
              </a:ext>
            </a:extLst>
          </p:cNvPr>
          <p:cNvSpPr txBox="1"/>
          <p:nvPr/>
        </p:nvSpPr>
        <p:spPr>
          <a:xfrm>
            <a:off x="6116303" y="1844824"/>
            <a:ext cx="3707717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000" b="1" dirty="0"/>
              <a:t>Visites de laboratoires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b="1" dirty="0"/>
              <a:t>Analyses comparées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b="1" dirty="0"/>
              <a:t>Études de procédures</a:t>
            </a: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5167FC4C-3DE8-E247-8EA6-92D9DE9A31A1}"/>
              </a:ext>
            </a:extLst>
          </p:cNvPr>
          <p:cNvSpPr/>
          <p:nvPr/>
        </p:nvSpPr>
        <p:spPr>
          <a:xfrm>
            <a:off x="931726" y="2012941"/>
            <a:ext cx="2352548" cy="2232247"/>
          </a:xfrm>
          <a:prstGeom prst="cube">
            <a:avLst/>
          </a:prstGeom>
          <a:solidFill>
            <a:srgbClr val="30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Le </a:t>
            </a:r>
            <a:r>
              <a:rPr lang="fr-FR" b="1" dirty="0">
                <a:solidFill>
                  <a:srgbClr val="FFFF00"/>
                </a:solidFill>
              </a:rPr>
              <a:t>laboratoire</a:t>
            </a:r>
            <a:r>
              <a:rPr lang="fr-FR" b="1" dirty="0"/>
              <a:t> de biotechnologies, un nouvel environnement de travail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2D7E45-5ADA-0147-9988-24D02B534E64}"/>
              </a:ext>
            </a:extLst>
          </p:cNvPr>
          <p:cNvSpPr txBox="1"/>
          <p:nvPr/>
        </p:nvSpPr>
        <p:spPr>
          <a:xfrm>
            <a:off x="4477860" y="3305725"/>
            <a:ext cx="2770832" cy="461665"/>
          </a:xfrm>
          <a:prstGeom prst="rect">
            <a:avLst/>
          </a:prstGeom>
          <a:solidFill>
            <a:srgbClr val="30C6DA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3 objectifs à traiter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C200773-5407-B142-8BF3-C2762DD7071B}"/>
              </a:ext>
            </a:extLst>
          </p:cNvPr>
          <p:cNvSpPr txBox="1"/>
          <p:nvPr/>
        </p:nvSpPr>
        <p:spPr>
          <a:xfrm>
            <a:off x="3552015" y="1988840"/>
            <a:ext cx="224194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Contextualisation des activités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679004" y="476672"/>
            <a:ext cx="9036311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11200" b="1" dirty="0">
                <a:solidFill>
                  <a:schemeClr val="accent1">
                    <a:lumMod val="75000"/>
                  </a:schemeClr>
                </a:solidFill>
              </a:rPr>
              <a:t>Enseignement optionnel, Biotechnologies, 2</a:t>
            </a:r>
            <a:r>
              <a:rPr lang="fr-FR" sz="11200" b="1" baseline="30000" dirty="0">
                <a:solidFill>
                  <a:schemeClr val="accent1">
                    <a:lumMod val="75000"/>
                  </a:schemeClr>
                </a:solidFill>
              </a:rPr>
              <a:t>nde</a:t>
            </a:r>
          </a:p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408A-C5A8-6F40-8DB8-A514D703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3" name="Hexagone 12">
            <a:extLst>
              <a:ext uri="{FF2B5EF4-FFF2-40B4-BE49-F238E27FC236}">
                <a16:creationId xmlns:a16="http://schemas.microsoft.com/office/drawing/2014/main" id="{AE99157B-05AE-9646-8FE6-1DE2BF2F8360}"/>
              </a:ext>
            </a:extLst>
          </p:cNvPr>
          <p:cNvSpPr/>
          <p:nvPr/>
        </p:nvSpPr>
        <p:spPr>
          <a:xfrm>
            <a:off x="3663008" y="4939333"/>
            <a:ext cx="1979526" cy="1728192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4" name="Hexagone 13">
            <a:extLst>
              <a:ext uri="{FF2B5EF4-FFF2-40B4-BE49-F238E27FC236}">
                <a16:creationId xmlns:a16="http://schemas.microsoft.com/office/drawing/2014/main" id="{71FCED51-FB57-864A-889D-7D167537A70F}"/>
              </a:ext>
            </a:extLst>
          </p:cNvPr>
          <p:cNvSpPr/>
          <p:nvPr/>
        </p:nvSpPr>
        <p:spPr>
          <a:xfrm>
            <a:off x="5215508" y="4075237"/>
            <a:ext cx="1979526" cy="1728192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0D26431-8260-F246-A4F7-AC1169A3459F}"/>
              </a:ext>
            </a:extLst>
          </p:cNvPr>
          <p:cNvSpPr txBox="1"/>
          <p:nvPr/>
        </p:nvSpPr>
        <p:spPr>
          <a:xfrm>
            <a:off x="4079835" y="3974076"/>
            <a:ext cx="120265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Identifier ses aptitudes</a:t>
            </a:r>
          </a:p>
          <a:p>
            <a:pPr algn="ctr"/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D7F0C68-7E1E-7147-B889-D37FC1CC9226}"/>
              </a:ext>
            </a:extLst>
          </p:cNvPr>
          <p:cNvSpPr txBox="1"/>
          <p:nvPr/>
        </p:nvSpPr>
        <p:spPr>
          <a:xfrm>
            <a:off x="5681498" y="5846284"/>
            <a:ext cx="116407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Découvrir les métiers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261A3A9-A4DD-E645-AB9A-0185EDD8E7C0}"/>
              </a:ext>
            </a:extLst>
          </p:cNvPr>
          <p:cNvSpPr txBox="1"/>
          <p:nvPr/>
        </p:nvSpPr>
        <p:spPr>
          <a:xfrm>
            <a:off x="5712215" y="1844824"/>
            <a:ext cx="3980577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000" dirty="0"/>
              <a:t>Travail en groupe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dirty="0"/>
              <a:t>Mentorat par un professionnel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dirty="0"/>
              <a:t>Stages d’observation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dirty="0"/>
              <a:t>Repérage des poursuites d’études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3166728A-128B-1E4F-8AE9-F5359048DE86}"/>
              </a:ext>
            </a:extLst>
          </p:cNvPr>
          <p:cNvSpPr/>
          <p:nvPr/>
        </p:nvSpPr>
        <p:spPr>
          <a:xfrm>
            <a:off x="931726" y="1844825"/>
            <a:ext cx="2483582" cy="2400364"/>
          </a:xfrm>
          <a:prstGeom prst="cube">
            <a:avLst/>
          </a:prstGeom>
          <a:solidFill>
            <a:srgbClr val="7AD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Définir son projet de formation et découvrir des </a:t>
            </a:r>
            <a:r>
              <a:rPr lang="fr-FR" b="1" dirty="0">
                <a:solidFill>
                  <a:srgbClr val="FFFF00"/>
                </a:solidFill>
              </a:rPr>
              <a:t>métiers</a:t>
            </a:r>
            <a:r>
              <a:rPr lang="fr-FR" dirty="0"/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68356FF-C17B-1747-92F6-D7A47BCF02BA}"/>
              </a:ext>
            </a:extLst>
          </p:cNvPr>
          <p:cNvSpPr txBox="1"/>
          <p:nvPr/>
        </p:nvSpPr>
        <p:spPr>
          <a:xfrm>
            <a:off x="4351412" y="3356992"/>
            <a:ext cx="2598084" cy="461665"/>
          </a:xfrm>
          <a:prstGeom prst="rect">
            <a:avLst/>
          </a:prstGeom>
          <a:solidFill>
            <a:srgbClr val="7AD639"/>
          </a:solidFill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2 objectifs à traiter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DCEFEAF-7A71-174E-92E1-2E1A47FF76CE}"/>
              </a:ext>
            </a:extLst>
          </p:cNvPr>
          <p:cNvSpPr txBox="1"/>
          <p:nvPr/>
        </p:nvSpPr>
        <p:spPr>
          <a:xfrm>
            <a:off x="3512284" y="1977752"/>
            <a:ext cx="213024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Contextualisation ou modalités de mise en œuvre des activités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679004" y="476672"/>
            <a:ext cx="9036311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11200" b="1" dirty="0">
                <a:solidFill>
                  <a:schemeClr val="accent1">
                    <a:lumMod val="75000"/>
                  </a:schemeClr>
                </a:solidFill>
              </a:rPr>
              <a:t>Enseignement optionnel, Biotechnologies, 2</a:t>
            </a:r>
            <a:r>
              <a:rPr lang="fr-FR" sz="11200" b="1" baseline="30000" dirty="0">
                <a:solidFill>
                  <a:schemeClr val="accent1">
                    <a:lumMod val="75000"/>
                  </a:schemeClr>
                </a:solidFill>
              </a:rPr>
              <a:t>nde</a:t>
            </a:r>
          </a:p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2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453</Words>
  <Application>Microsoft Office PowerPoint</Application>
  <PresentationFormat>Diapositives 35 mm</PresentationFormat>
  <Paragraphs>132</Paragraphs>
  <Slides>11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Medium Cond</vt:lpstr>
      <vt:lpstr>Wingdings</vt:lpstr>
      <vt:lpstr>Thème Office</vt:lpstr>
      <vt:lpstr>Présentation des programmes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enseignement optionnel seconde biotechnologies</dc:title>
  <dc:creator/>
  <cp:lastModifiedBy>master</cp:lastModifiedBy>
  <cp:revision>237</cp:revision>
  <dcterms:created xsi:type="dcterms:W3CDTF">2018-10-16T15:48:16Z</dcterms:created>
  <dcterms:modified xsi:type="dcterms:W3CDTF">2019-04-15T11:37:05Z</dcterms:modified>
</cp:coreProperties>
</file>