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4"/>
  </p:notesMasterIdLst>
  <p:sldIdLst>
    <p:sldId id="256" r:id="rId2"/>
    <p:sldId id="308" r:id="rId3"/>
    <p:sldId id="260" r:id="rId4"/>
    <p:sldId id="261" r:id="rId5"/>
    <p:sldId id="262" r:id="rId6"/>
    <p:sldId id="309" r:id="rId7"/>
    <p:sldId id="302" r:id="rId8"/>
    <p:sldId id="265" r:id="rId9"/>
    <p:sldId id="266" r:id="rId10"/>
    <p:sldId id="275" r:id="rId11"/>
    <p:sldId id="276" r:id="rId12"/>
    <p:sldId id="267" r:id="rId13"/>
    <p:sldId id="268" r:id="rId14"/>
    <p:sldId id="269" r:id="rId15"/>
    <p:sldId id="270" r:id="rId16"/>
    <p:sldId id="320" r:id="rId17"/>
    <p:sldId id="321" r:id="rId18"/>
    <p:sldId id="272" r:id="rId19"/>
    <p:sldId id="271" r:id="rId20"/>
    <p:sldId id="273" r:id="rId21"/>
    <p:sldId id="274" r:id="rId22"/>
    <p:sldId id="279" r:id="rId23"/>
  </p:sldIdLst>
  <p:sldSz cx="10287000" cy="6858000" type="35mm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8" autoAdjust="0"/>
    <p:restoredTop sz="80424" autoAdjust="0"/>
  </p:normalViewPr>
  <p:slideViewPr>
    <p:cSldViewPr>
      <p:cViewPr varScale="1">
        <p:scale>
          <a:sx n="55" d="100"/>
          <a:sy n="55" d="100"/>
        </p:scale>
        <p:origin x="1458" y="90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6308C-08D1-4A97-A7FB-7C03024E8336}" type="datetimeFigureOut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DD836-8404-4CC2-A0F7-3984F464D6F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74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D836-8404-4CC2-A0F7-3984F464D6F8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23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DD836-8404-4CC2-A0F7-3984F464D6F8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236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DD836-8404-4CC2-A0F7-3984F464D6F8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074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11254-85E8-441E-B6C4-68C4DBC6415E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503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6"/>
            <a:ext cx="874395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25DA-D262-44B2-886C-259C507E0A06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807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9E9A-24B3-4D97-95A2-6CFAB344685D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641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390335" y="274639"/>
            <a:ext cx="2603897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78644" y="274639"/>
            <a:ext cx="7640241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86B7-421A-4C1D-9C32-6E17DD611300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63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B4A88-0F72-4686-85C2-C53876FFE78A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523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02" y="4406901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40A0-5428-4962-8F65-15E6320AE471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62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8644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872162" y="1600201"/>
            <a:ext cx="512206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E1B51-C003-4E1D-9D38-5B202924ED75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07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654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654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FBBA-CA68-4006-A108-6802DADAF97B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8599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E957-7F2C-4666-A370-131F2BBACC8E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0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51F-3B69-4A62-86BB-BE1BB8F96AA3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506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1931" y="273051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1" y="1435101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237FD-5FA9-4B51-9508-4B4187CEC810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869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B024B-7E5C-47BA-9300-B1B7C8D90202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109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600201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8988D-91D5-49D7-9BEE-628882E36813}" type="datetime1">
              <a:rPr lang="fr-FR" smtClean="0"/>
              <a:pPr/>
              <a:t>15/04/2019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B5AB6-B506-4609-AFB1-D3CA3298683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32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971171" y="548680"/>
            <a:ext cx="8344658" cy="936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Présentation des programmes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31727" y="2420888"/>
            <a:ext cx="8423547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1200" b="1" dirty="0">
                <a:solidFill>
                  <a:schemeClr val="accent1">
                    <a:lumMod val="75000"/>
                  </a:schemeClr>
                </a:solidFill>
              </a:rPr>
              <a:t>Enseignement technologique optionnel, Biotechnologies, 2</a:t>
            </a:r>
            <a:r>
              <a:rPr lang="fr-FR" sz="112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110290" y="3803634"/>
            <a:ext cx="6066420" cy="834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700" b="1" dirty="0">
                <a:solidFill>
                  <a:schemeClr val="accent1">
                    <a:lumMod val="75000"/>
                  </a:schemeClr>
                </a:solidFill>
              </a:rPr>
              <a:t>STL, Biochimie-Biologie, 1</a:t>
            </a:r>
            <a:r>
              <a:rPr lang="fr-FR" sz="37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</a:p>
          <a:p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326524" y="4797152"/>
            <a:ext cx="5633952" cy="835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STL, Biotechnologies, 1</a:t>
            </a:r>
            <a:r>
              <a:rPr lang="fr-FR" sz="36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endParaRPr lang="fr-F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70B4C-7E4E-4011-A229-E7F6F4AEC6EA}"/>
              </a:ext>
            </a:extLst>
          </p:cNvPr>
          <p:cNvSpPr/>
          <p:nvPr/>
        </p:nvSpPr>
        <p:spPr>
          <a:xfrm>
            <a:off x="805272" y="6237312"/>
            <a:ext cx="8676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10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et 11 Avril 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2019 –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Académies de Grenoble et Lyon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97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055709" y="1288748"/>
            <a:ext cx="4612348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Relations structures et propriétés des biomolécules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149694" y="2428796"/>
            <a:ext cx="4424379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Relations structures et fonctions physiologiques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2815361" y="3508916"/>
            <a:ext cx="3093045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Milieu intérieur et homéostasie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953727" y="4589036"/>
            <a:ext cx="2816313" cy="5040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Information et communication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Connecteur droit 8"/>
          <p:cNvCxnSpPr>
            <a:stCxn id="5" idx="2"/>
            <a:endCxn id="6" idx="0"/>
          </p:cNvCxnSpPr>
          <p:nvPr/>
        </p:nvCxnSpPr>
        <p:spPr>
          <a:xfrm>
            <a:off x="4361883" y="1792804"/>
            <a:ext cx="0" cy="635992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>
            <a:stCxn id="6" idx="2"/>
            <a:endCxn id="7" idx="0"/>
          </p:cNvCxnSpPr>
          <p:nvPr/>
        </p:nvCxnSpPr>
        <p:spPr>
          <a:xfrm>
            <a:off x="4361883" y="2932852"/>
            <a:ext cx="0" cy="576064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stCxn id="7" idx="2"/>
            <a:endCxn id="8" idx="0"/>
          </p:cNvCxnSpPr>
          <p:nvPr/>
        </p:nvCxnSpPr>
        <p:spPr>
          <a:xfrm>
            <a:off x="4361883" y="4012972"/>
            <a:ext cx="0" cy="576064"/>
          </a:xfrm>
          <a:prstGeom prst="line">
            <a:avLst/>
          </a:prstGeom>
          <a:ln w="317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44530" y="620688"/>
            <a:ext cx="274543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MODULES TRANSVERSAUX</a:t>
            </a:r>
          </a:p>
        </p:txBody>
      </p:sp>
      <p:sp>
        <p:nvSpPr>
          <p:cNvPr id="13" name="AutoShape 4" descr="Résultat de recherche d'images pour &quot;molécule&quot;"/>
          <p:cNvSpPr>
            <a:spLocks noChangeAspect="1" noChangeArrowheads="1"/>
          </p:cNvSpPr>
          <p:nvPr/>
        </p:nvSpPr>
        <p:spPr bwMode="auto">
          <a:xfrm>
            <a:off x="709790" y="-144463"/>
            <a:ext cx="27093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4" name="AutoShape 6" descr="Résultat de recherche d'images pour &quot;molécule&quot;"/>
          <p:cNvSpPr>
            <a:spLocks noChangeAspect="1" noChangeArrowheads="1"/>
          </p:cNvSpPr>
          <p:nvPr/>
        </p:nvSpPr>
        <p:spPr bwMode="auto">
          <a:xfrm>
            <a:off x="845257" y="7939"/>
            <a:ext cx="27093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9228" name="Picture 12" descr="Image associ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8" y="1141079"/>
            <a:ext cx="1291138" cy="82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Résultat de recherche d'images pour &quot;cellule microscopie électronique balayag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63" y="2168392"/>
            <a:ext cx="1314823" cy="88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Image associ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3345446"/>
            <a:ext cx="1325198" cy="8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2" descr="Résultat de recherche d'images pour &quot;organisme humain homme femme&quot;"/>
          <p:cNvSpPr>
            <a:spLocks noChangeAspect="1" noChangeArrowheads="1"/>
          </p:cNvSpPr>
          <p:nvPr/>
        </p:nvSpPr>
        <p:spPr bwMode="auto">
          <a:xfrm>
            <a:off x="980723" y="160339"/>
            <a:ext cx="270933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pic>
        <p:nvPicPr>
          <p:cNvPr id="9240" name="Picture 24" descr="Poster Anatomie du corps humain - Homme et Femme - Santé et médec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48" y="4387508"/>
            <a:ext cx="1204996" cy="135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oneTexte 43"/>
          <p:cNvSpPr txBox="1"/>
          <p:nvPr/>
        </p:nvSpPr>
        <p:spPr>
          <a:xfrm>
            <a:off x="6863581" y="1000681"/>
            <a:ext cx="332047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Lien entre la structure et les propriétés physico-chimiques des biomolécules</a:t>
            </a:r>
          </a:p>
          <a:p>
            <a:pPr algn="ctr"/>
            <a:r>
              <a:rPr lang="fr-FR" sz="1400" b="1" dirty="0"/>
              <a:t>Interactions intermoléculaires à l’origine de phénomènes biologiques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863581" y="2213308"/>
            <a:ext cx="3320477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Présentation des différents niveaux d’organisation des êtres vivants</a:t>
            </a:r>
          </a:p>
          <a:p>
            <a:pPr algn="ctr"/>
            <a:r>
              <a:rPr lang="fr-FR" sz="1400" b="1" dirty="0"/>
              <a:t>Lien entre la structure et la fonction à différentes échelles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863581" y="3345446"/>
            <a:ext cx="332047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Echange de matière entre le milieu intérieur et les cellules</a:t>
            </a:r>
          </a:p>
          <a:p>
            <a:pPr algn="ctr"/>
            <a:r>
              <a:rPr lang="fr-FR" sz="1400" b="1" dirty="0"/>
              <a:t>Equilibre dynamique au service de l’intégrité de l’organisme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863580" y="4610231"/>
            <a:ext cx="332047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Communication et maintien de l’intégrité par échange d’information</a:t>
            </a:r>
          </a:p>
        </p:txBody>
      </p:sp>
      <p:grpSp>
        <p:nvGrpSpPr>
          <p:cNvPr id="48" name="Groupe 47"/>
          <p:cNvGrpSpPr/>
          <p:nvPr/>
        </p:nvGrpSpPr>
        <p:grpSpPr>
          <a:xfrm>
            <a:off x="728898" y="6035279"/>
            <a:ext cx="8960656" cy="400110"/>
            <a:chOff x="534988" y="1988840"/>
            <a:chExt cx="7416824" cy="400110"/>
          </a:xfrm>
        </p:grpSpPr>
        <p:sp>
          <p:nvSpPr>
            <p:cNvPr id="49" name="Flèche droite 48"/>
            <p:cNvSpPr/>
            <p:nvPr/>
          </p:nvSpPr>
          <p:spPr>
            <a:xfrm>
              <a:off x="534988" y="1998712"/>
              <a:ext cx="43204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967036" y="1988840"/>
              <a:ext cx="69847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Lien fort avec le programme de physique-</a:t>
              </a: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chimie</a:t>
              </a:r>
              <a:r>
                <a:rPr lang="fr-FR" sz="2000" b="1" dirty="0"/>
                <a:t> </a:t>
              </a:r>
              <a:r>
                <a:rPr lang="fr-FR" sz="2000" dirty="0"/>
                <a:t>et mathématiques de 1</a:t>
              </a:r>
              <a:r>
                <a:rPr lang="fr-FR" sz="2000" baseline="30000" dirty="0"/>
                <a:t>ère</a:t>
              </a:r>
              <a:r>
                <a:rPr lang="fr-FR" sz="2000" dirty="0"/>
                <a:t> </a:t>
              </a:r>
              <a:r>
                <a:rPr lang="fr-FR" sz="2000" dirty="0" smtClean="0"/>
                <a:t>STL</a:t>
              </a:r>
              <a:endParaRPr lang="fr-FR" sz="2000" dirty="0"/>
            </a:p>
          </p:txBody>
        </p:sp>
      </p:grpSp>
      <p:sp>
        <p:nvSpPr>
          <p:cNvPr id="27" name="Titre 1"/>
          <p:cNvSpPr txBox="1">
            <a:spLocks/>
          </p:cNvSpPr>
          <p:nvPr/>
        </p:nvSpPr>
        <p:spPr>
          <a:xfrm>
            <a:off x="2597032" y="48371"/>
            <a:ext cx="5392373" cy="417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700" b="1" dirty="0">
                <a:solidFill>
                  <a:schemeClr val="accent1">
                    <a:lumMod val="75000"/>
                  </a:schemeClr>
                </a:solidFill>
              </a:rPr>
              <a:t>Organisation du programme</a:t>
            </a:r>
            <a:endParaRPr lang="fr-FR" sz="37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8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5478" y="620688"/>
            <a:ext cx="260674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r-FR" b="1" dirty="0"/>
              <a:t>MODULES THEMATIQUES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603946" y="1229552"/>
            <a:ext cx="4590004" cy="50405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Mécanismes moléculaires et physiologiques de la nutrition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09762" y="3659850"/>
            <a:ext cx="4727920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Mécanismes moléculaires et physiologiques de la reproduction et de la transmission des caractères héréditaires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Connecteur droit 7"/>
          <p:cNvCxnSpPr>
            <a:stCxn id="6" idx="2"/>
            <a:endCxn id="7" idx="0"/>
          </p:cNvCxnSpPr>
          <p:nvPr/>
        </p:nvCxnSpPr>
        <p:spPr>
          <a:xfrm flipH="1">
            <a:off x="2773722" y="1733608"/>
            <a:ext cx="125226" cy="1926242"/>
          </a:xfrm>
          <a:prstGeom prst="line">
            <a:avLst/>
          </a:prstGeom>
          <a:ln w="317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3571228" y="1875154"/>
            <a:ext cx="1691680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Digestion 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46873" y="1662591"/>
            <a:ext cx="3863326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Mécanisme de la digestion chez l’Homme</a:t>
            </a:r>
          </a:p>
          <a:p>
            <a:pPr algn="ctr"/>
            <a:r>
              <a:rPr lang="fr-FR" sz="1400" b="1" dirty="0"/>
              <a:t>Aliments </a:t>
            </a:r>
            <a:r>
              <a:rPr lang="fr-FR" sz="1400" b="1" dirty="0">
                <a:sym typeface="Wingdings" panose="05000000000000000000" pitchFamily="2" charset="2"/>
              </a:rPr>
              <a:t> nutriments</a:t>
            </a:r>
          </a:p>
          <a:p>
            <a:pPr algn="ctr"/>
            <a:r>
              <a:rPr lang="fr-FR" sz="1400" b="1" dirty="0">
                <a:sym typeface="Wingdings" panose="05000000000000000000" pitchFamily="2" charset="2"/>
              </a:rPr>
              <a:t>Déséquilibre alimentaire et pathologies</a:t>
            </a:r>
            <a:endParaRPr lang="fr-FR" sz="1400" b="1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473504" y="2684283"/>
            <a:ext cx="1691680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Excrétion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246872" y="2566979"/>
            <a:ext cx="3863327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Mécanisme de formation de l’urine par le rein</a:t>
            </a:r>
          </a:p>
          <a:p>
            <a:pPr algn="ctr"/>
            <a:r>
              <a:rPr lang="fr-FR" sz="1400" b="1" dirty="0"/>
              <a:t>Élimination des déchets, équilibre hydrodynamique 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2988015" y="4597668"/>
            <a:ext cx="2888208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Physiologie de la reproduction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328564" y="5313446"/>
            <a:ext cx="2177008" cy="50405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Génétique moléculaire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246873" y="4012892"/>
            <a:ext cx="3863327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Mécanismes moléculaires et cellulaires de la production de gamètes</a:t>
            </a:r>
          </a:p>
          <a:p>
            <a:pPr algn="ctr"/>
            <a:r>
              <a:rPr lang="fr-FR" sz="1400" b="1" dirty="0"/>
              <a:t>Régulation hormonale</a:t>
            </a:r>
          </a:p>
          <a:p>
            <a:pPr algn="ctr"/>
            <a:r>
              <a:rPr lang="fr-FR" sz="1400" b="1" dirty="0"/>
              <a:t>Stratégies de maitrise de la procréation (contraception et aide à la procréation)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246873" y="5325613"/>
            <a:ext cx="386332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Transmission variable des caractères phénotypiques parentaux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585162" y="6052646"/>
            <a:ext cx="5906254" cy="369332"/>
            <a:chOff x="534988" y="1958062"/>
            <a:chExt cx="7416824" cy="369332"/>
          </a:xfrm>
        </p:grpSpPr>
        <p:sp>
          <p:nvSpPr>
            <p:cNvPr id="22" name="Flèche droite 21"/>
            <p:cNvSpPr/>
            <p:nvPr/>
          </p:nvSpPr>
          <p:spPr>
            <a:xfrm>
              <a:off x="534988" y="1998712"/>
              <a:ext cx="43204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67036" y="1958062"/>
              <a:ext cx="69847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Forte dimension moléculaire</a:t>
              </a:r>
            </a:p>
          </p:txBody>
        </p:sp>
      </p:grpSp>
      <p:sp>
        <p:nvSpPr>
          <p:cNvPr id="32" name="Titre 1"/>
          <p:cNvSpPr txBox="1">
            <a:spLocks/>
          </p:cNvSpPr>
          <p:nvPr/>
        </p:nvSpPr>
        <p:spPr>
          <a:xfrm>
            <a:off x="2597032" y="48371"/>
            <a:ext cx="5392373" cy="417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700" b="1" dirty="0">
                <a:solidFill>
                  <a:schemeClr val="accent1">
                    <a:lumMod val="75000"/>
                  </a:schemeClr>
                </a:solidFill>
              </a:rPr>
              <a:t>Organisation du programme</a:t>
            </a:r>
            <a:endParaRPr lang="fr-FR" sz="37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2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/>
          </p:nvPr>
        </p:nvGraphicFramePr>
        <p:xfrm>
          <a:off x="1422276" y="1286423"/>
          <a:ext cx="6169498" cy="4145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665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Partie A : Digestion</a:t>
                      </a:r>
                      <a:endParaRPr lang="fr-FR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089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Objectif de formation : Chez l’être humain, les aliments diversifiés sont digérés pour obtenir différents nutriments qui sont absorbés et distribués par le milieu intérieur. Un déséquilibre alimentaire peut entrainer des pathologies.</a:t>
                      </a:r>
                      <a:endParaRPr lang="fr-FR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982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Notions déjà abordées : organisation de l’appareil digestif, surface d’échange, digestion chimique et mécanique, microbiote (cycle 4).</a:t>
                      </a:r>
                      <a:r>
                        <a:rPr lang="fr-FR" sz="1800" strike="sngStrike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fr-FR" sz="12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022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Pour l’élève, objectifs de fin de formation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778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Pour l’enseignant, en cours d’année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SAVOIR-FAIRE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CONCEPTS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ACTIVITES TECHNOLOGIQUES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Relation structure/propriétés</a:t>
                      </a:r>
                      <a:endParaRPr lang="fr-FR" sz="1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Relation structure/fonction</a:t>
                      </a:r>
                      <a:endParaRPr lang="fr-FR" sz="1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Homéostasie</a:t>
                      </a:r>
                      <a:endParaRPr lang="fr-FR" sz="1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Information et Communication</a:t>
                      </a:r>
                      <a:endParaRPr lang="fr-FR" sz="1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2447315" y="44624"/>
            <a:ext cx="5392373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700" b="1" dirty="0">
                <a:solidFill>
                  <a:schemeClr val="accent1">
                    <a:lumMod val="75000"/>
                  </a:schemeClr>
                </a:solidFill>
              </a:rPr>
              <a:t>Structure du programme</a:t>
            </a:r>
            <a:endParaRPr lang="fr-FR" sz="37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45C71-8C79-4223-8863-2C4BFB14D0D0}"/>
              </a:ext>
            </a:extLst>
          </p:cNvPr>
          <p:cNvSpPr/>
          <p:nvPr/>
        </p:nvSpPr>
        <p:spPr>
          <a:xfrm rot="5400000">
            <a:off x="5933846" y="3040229"/>
            <a:ext cx="487270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MODULES TRANSVERSAUX</a:t>
            </a:r>
          </a:p>
        </p:txBody>
      </p:sp>
      <p:sp>
        <p:nvSpPr>
          <p:cNvPr id="6" name="Flèche vers le bas 31">
            <a:extLst>
              <a:ext uri="{FF2B5EF4-FFF2-40B4-BE49-F238E27FC236}">
                <a16:creationId xmlns:a16="http://schemas.microsoft.com/office/drawing/2014/main" id="{5F724EFA-632B-4E8C-9D56-7FF53008C6A5}"/>
              </a:ext>
            </a:extLst>
          </p:cNvPr>
          <p:cNvSpPr/>
          <p:nvPr/>
        </p:nvSpPr>
        <p:spPr>
          <a:xfrm rot="5400000" flipH="1">
            <a:off x="7753486" y="4736450"/>
            <a:ext cx="360000" cy="41464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Bulle ronde 10"/>
          <p:cNvSpPr/>
          <p:nvPr/>
        </p:nvSpPr>
        <p:spPr>
          <a:xfrm>
            <a:off x="7231733" y="1196752"/>
            <a:ext cx="2376263" cy="2454056"/>
          </a:xfrm>
          <a:prstGeom prst="wedgeEllipseCallout">
            <a:avLst>
              <a:gd name="adj1" fmla="val -186919"/>
              <a:gd name="adj2" fmla="val 2196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prstClr val="black"/>
                </a:solidFill>
              </a:rPr>
              <a:t>A </a:t>
            </a:r>
            <a:r>
              <a:rPr lang="fr-FR" sz="1600" b="1" dirty="0">
                <a:solidFill>
                  <a:prstClr val="black"/>
                </a:solidFill>
              </a:rPr>
              <a:t>réactiver explicitement  </a:t>
            </a:r>
            <a:r>
              <a:rPr lang="fr-FR" sz="1600" dirty="0">
                <a:solidFill>
                  <a:prstClr val="black"/>
                </a:solidFill>
              </a:rPr>
              <a:t>pour que la maitrise des nouveaux concepts s’appuie sur les acquis des élèves</a:t>
            </a:r>
          </a:p>
        </p:txBody>
      </p:sp>
    </p:spTree>
    <p:extLst>
      <p:ext uri="{BB962C8B-B14F-4D97-AF65-F5344CB8AC3E}">
        <p14:creationId xmlns:p14="http://schemas.microsoft.com/office/powerpoint/2010/main" val="151781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>
          <a:xfrm>
            <a:off x="2447315" y="44624"/>
            <a:ext cx="5392373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700" b="1" dirty="0">
                <a:solidFill>
                  <a:schemeClr val="accent1">
                    <a:lumMod val="75000"/>
                  </a:schemeClr>
                </a:solidFill>
              </a:rPr>
              <a:t>Structure du programme</a:t>
            </a:r>
            <a:endParaRPr lang="fr-FR" sz="37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/>
          </p:nvPr>
        </p:nvGraphicFramePr>
        <p:xfrm>
          <a:off x="1422276" y="1286423"/>
          <a:ext cx="6169498" cy="4145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1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5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0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1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6659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Partie A : Digestion</a:t>
                      </a:r>
                      <a:endParaRPr lang="fr-FR" sz="16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089">
                <a:tc grid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Objectif de formation : Chez l’être humain, les aliments diversifiés sont digérés pour obtenir différents nutriments qui sont absorbés et distribués par le milieu intérieur. Un déséquilibre alimentaire peut entrainer des pathologies.</a:t>
                      </a:r>
                      <a:endParaRPr lang="fr-FR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9982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  <a:effectLst/>
                        </a:rPr>
                        <a:t>Notions déjà abordées : organisation de l’appareil digestif, surface d’échange, digestion chimique et mécanique, microbiote (cycle 4).</a:t>
                      </a:r>
                      <a:r>
                        <a:rPr lang="fr-FR" sz="1800" strike="sng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endParaRPr lang="fr-FR" sz="1200" dirty="0">
                        <a:solidFill>
                          <a:schemeClr val="bg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022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Pour l’élève, objectifs de fin de formation</a:t>
                      </a: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1778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effectLst/>
                        </a:rPr>
                        <a:t>Pour l’enseignant, en cours d’année</a:t>
                      </a:r>
                      <a:endParaRPr lang="fr-F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SAVOIR-FAIRE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CONCEPTS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ACTIVITES TECHNOLOGIQUES</a:t>
                      </a:r>
                      <a:endParaRPr lang="fr-FR" sz="1100" b="1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Relation structure/propriétés</a:t>
                      </a:r>
                      <a:endParaRPr lang="fr-FR" sz="1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Relation structure/fonction</a:t>
                      </a:r>
                      <a:endParaRPr lang="fr-FR" sz="1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Homéostasie</a:t>
                      </a:r>
                      <a:endParaRPr lang="fr-FR" sz="1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900" b="1" dirty="0">
                          <a:effectLst/>
                        </a:rPr>
                        <a:t>Information et Communication</a:t>
                      </a:r>
                      <a:endParaRPr lang="fr-FR" sz="1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54187" marR="54187" marT="0" marB="0" vert="vert27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Bulle ronde 6"/>
          <p:cNvSpPr/>
          <p:nvPr/>
        </p:nvSpPr>
        <p:spPr>
          <a:xfrm>
            <a:off x="7350680" y="1700808"/>
            <a:ext cx="2113301" cy="1792088"/>
          </a:xfrm>
          <a:prstGeom prst="wedgeEllipseCallout">
            <a:avLst>
              <a:gd name="adj1" fmla="val -259160"/>
              <a:gd name="adj2" fmla="val 12707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black"/>
                </a:solidFill>
              </a:rPr>
              <a:t>ELEVE: </a:t>
            </a:r>
            <a:r>
              <a:rPr lang="fr-FR" sz="1600" dirty="0">
                <a:solidFill>
                  <a:prstClr val="black"/>
                </a:solidFill>
              </a:rPr>
              <a:t>Savoir-faire et concepts </a:t>
            </a:r>
            <a:r>
              <a:rPr lang="fr-FR" sz="1600" b="1" dirty="0">
                <a:solidFill>
                  <a:prstClr val="black"/>
                </a:solidFill>
              </a:rPr>
              <a:t>indissociables</a:t>
            </a:r>
            <a:r>
              <a:rPr lang="fr-FR" sz="1600" dirty="0">
                <a:solidFill>
                  <a:prstClr val="black"/>
                </a:solidFill>
              </a:rPr>
              <a:t> que l’élève doit acquérir</a:t>
            </a:r>
          </a:p>
        </p:txBody>
      </p:sp>
    </p:spTree>
    <p:extLst>
      <p:ext uri="{BB962C8B-B14F-4D97-AF65-F5344CB8AC3E}">
        <p14:creationId xmlns:p14="http://schemas.microsoft.com/office/powerpoint/2010/main" val="27735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746891" y="116632"/>
            <a:ext cx="479322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fr-FR" sz="3700" b="1" dirty="0">
                <a:solidFill>
                  <a:srgbClr val="4F81BD">
                    <a:lumMod val="75000"/>
                  </a:srgbClr>
                </a:solidFill>
              </a:rPr>
              <a:t>Lecture par l’élève</a:t>
            </a:r>
            <a:endParaRPr lang="fr-FR" sz="37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sz="11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88" y="1268760"/>
            <a:ext cx="7629776" cy="268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ulle ronde 6"/>
          <p:cNvSpPr/>
          <p:nvPr/>
        </p:nvSpPr>
        <p:spPr>
          <a:xfrm>
            <a:off x="823021" y="476672"/>
            <a:ext cx="1792199" cy="1354301"/>
          </a:xfrm>
          <a:prstGeom prst="wedgeEllipseCallout">
            <a:avLst>
              <a:gd name="adj1" fmla="val 40182"/>
              <a:gd name="adj2" fmla="val 7819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>
                <a:solidFill>
                  <a:prstClr val="black"/>
                </a:solidFill>
              </a:rPr>
              <a:t>Je sais… « identifier les principales fonctions chimiques »</a:t>
            </a:r>
            <a:r>
              <a:rPr lang="fr-FR" sz="14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88" y="3958629"/>
            <a:ext cx="7629776" cy="127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ulle ronde 8"/>
          <p:cNvSpPr/>
          <p:nvPr/>
        </p:nvSpPr>
        <p:spPr>
          <a:xfrm>
            <a:off x="6079604" y="908720"/>
            <a:ext cx="3541322" cy="3168496"/>
          </a:xfrm>
          <a:prstGeom prst="wedgeEllipseCallout">
            <a:avLst>
              <a:gd name="adj1" fmla="val -80699"/>
              <a:gd name="adj2" fmla="val 4729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prstClr val="black"/>
                </a:solidFill>
              </a:rPr>
              <a:t>Savoir-faire formulé en se plaçant du point de vue de l’élève :</a:t>
            </a:r>
          </a:p>
          <a:p>
            <a:r>
              <a:rPr lang="fr-FR" sz="1400" i="1" dirty="0">
                <a:solidFill>
                  <a:prstClr val="black"/>
                </a:solidFill>
              </a:rPr>
              <a:t> je sais … « identifier les oses qui composent le maltose » car j’ai appris « que c’est un </a:t>
            </a:r>
            <a:r>
              <a:rPr lang="fr-FR" sz="1400" b="1" i="1" dirty="0">
                <a:solidFill>
                  <a:prstClr val="black"/>
                </a:solidFill>
              </a:rPr>
              <a:t>oside</a:t>
            </a:r>
            <a:r>
              <a:rPr lang="fr-FR" sz="1400" i="1" dirty="0">
                <a:solidFill>
                  <a:prstClr val="black"/>
                </a:solidFill>
              </a:rPr>
              <a:t> et qu’il s’agit d’un </a:t>
            </a:r>
            <a:r>
              <a:rPr lang="fr-FR" sz="1400" b="1" i="1" dirty="0">
                <a:solidFill>
                  <a:prstClr val="black"/>
                </a:solidFill>
              </a:rPr>
              <a:t>dimère</a:t>
            </a:r>
            <a:r>
              <a:rPr lang="fr-FR" sz="1400" i="1" dirty="0">
                <a:solidFill>
                  <a:prstClr val="black"/>
                </a:solidFill>
              </a:rPr>
              <a:t> composé de deux molécules de glucose »</a:t>
            </a:r>
          </a:p>
          <a:p>
            <a:r>
              <a:rPr lang="fr-FR" sz="1400" b="1" dirty="0">
                <a:solidFill>
                  <a:prstClr val="black"/>
                </a:solidFill>
              </a:rPr>
              <a:t>→ clair, explicite et évaluable</a:t>
            </a:r>
          </a:p>
          <a:p>
            <a:pPr algn="ctr"/>
            <a:endParaRPr lang="fr-F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2746891" y="116632"/>
            <a:ext cx="4793220" cy="417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fr-FR" sz="3700" b="1" dirty="0">
                <a:solidFill>
                  <a:srgbClr val="4F81BD">
                    <a:lumMod val="75000"/>
                  </a:srgbClr>
                </a:solidFill>
              </a:rPr>
              <a:t>Lecture par l’enseignant</a:t>
            </a:r>
            <a:endParaRPr lang="fr-FR" sz="37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sz="11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5277" y="5301209"/>
            <a:ext cx="8028384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prstClr val="black"/>
                </a:solidFill>
              </a:rPr>
              <a:t>Les activités proposées dans ces modules sont des activités d’</a:t>
            </a:r>
            <a:r>
              <a:rPr lang="fr-FR" b="1" dirty="0">
                <a:solidFill>
                  <a:prstClr val="black"/>
                </a:solidFill>
              </a:rPr>
              <a:t>entrée</a:t>
            </a:r>
            <a:r>
              <a:rPr lang="fr-FR" dirty="0">
                <a:solidFill>
                  <a:prstClr val="black"/>
                </a:solidFill>
              </a:rPr>
              <a:t> dans les apprentissages ou des activités de </a:t>
            </a:r>
            <a:r>
              <a:rPr lang="fr-FR" b="1" dirty="0">
                <a:solidFill>
                  <a:prstClr val="black"/>
                </a:solidFill>
              </a:rPr>
              <a:t>réinvestissement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88" y="1268760"/>
            <a:ext cx="7629776" cy="268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088" y="3958629"/>
            <a:ext cx="7629776" cy="1270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ulle ronde 6"/>
          <p:cNvSpPr/>
          <p:nvPr/>
        </p:nvSpPr>
        <p:spPr>
          <a:xfrm>
            <a:off x="3271292" y="584684"/>
            <a:ext cx="2521935" cy="1368153"/>
          </a:xfrm>
          <a:prstGeom prst="wedgeEllipseCallout">
            <a:avLst>
              <a:gd name="adj1" fmla="val 81573"/>
              <a:gd name="adj2" fmla="val 487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ENSEIGNANT</a:t>
            </a:r>
            <a:r>
              <a:rPr lang="fr-FR" sz="1400" dirty="0">
                <a:solidFill>
                  <a:prstClr val="black"/>
                </a:solidFill>
              </a:rPr>
              <a:t>: Activités permettant de développer les savoir-faire et acquérir les concepts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8011240" y="765809"/>
            <a:ext cx="1593066" cy="1480819"/>
            <a:chOff x="3969649" y="1907698"/>
            <a:chExt cx="2016224" cy="1480819"/>
          </a:xfrm>
        </p:grpSpPr>
        <p:sp>
          <p:nvSpPr>
            <p:cNvPr id="9" name="Bulle ronde 8"/>
            <p:cNvSpPr/>
            <p:nvPr/>
          </p:nvSpPr>
          <p:spPr>
            <a:xfrm>
              <a:off x="3969649" y="1907698"/>
              <a:ext cx="2016224" cy="1480819"/>
            </a:xfrm>
            <a:prstGeom prst="wedgeEllipseCallout">
              <a:avLst>
                <a:gd name="adj1" fmla="val -52946"/>
                <a:gd name="adj2" fmla="val 115673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fr-FR" sz="1400" dirty="0">
                <a:solidFill>
                  <a:prstClr val="white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135386" y="2047942"/>
              <a:ext cx="185048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prstClr val="black"/>
                  </a:solidFill>
                  <a:latin typeface="Calibri"/>
                </a:rPr>
                <a:t>Liens</a:t>
              </a:r>
              <a:r>
                <a:rPr lang="fr-FR" sz="1600" dirty="0">
                  <a:solidFill>
                    <a:prstClr val="black"/>
                  </a:solidFill>
                  <a:latin typeface="Calibri"/>
                </a:rPr>
                <a:t> à établir avec enseignements connexes</a:t>
              </a:r>
            </a:p>
          </p:txBody>
        </p:sp>
      </p:grpSp>
      <p:sp>
        <p:nvSpPr>
          <p:cNvPr id="18" name="Bulle ronde 17"/>
          <p:cNvSpPr/>
          <p:nvPr/>
        </p:nvSpPr>
        <p:spPr>
          <a:xfrm>
            <a:off x="7774974" y="3429000"/>
            <a:ext cx="2193062" cy="1663576"/>
          </a:xfrm>
          <a:prstGeom prst="wedgeEllipseCallout">
            <a:avLst>
              <a:gd name="adj1" fmla="val -175197"/>
              <a:gd name="adj2" fmla="val 371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fr-F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200" dirty="0">
                <a:solidFill>
                  <a:prstClr val="black"/>
                </a:solidFill>
              </a:rPr>
              <a:t>: attirer l’attention sur le risque de confusion possible par les élèves – nécessité d’en distinguer explicitement le sens </a:t>
            </a:r>
          </a:p>
        </p:txBody>
      </p:sp>
    </p:spTree>
    <p:extLst>
      <p:ext uri="{BB962C8B-B14F-4D97-AF65-F5344CB8AC3E}">
        <p14:creationId xmlns:p14="http://schemas.microsoft.com/office/powerpoint/2010/main" val="229000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783760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9" y="952128"/>
            <a:ext cx="9020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717279"/>
            <a:ext cx="89630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ulle ronde 11"/>
          <p:cNvSpPr/>
          <p:nvPr/>
        </p:nvSpPr>
        <p:spPr>
          <a:xfrm>
            <a:off x="1327076" y="3933056"/>
            <a:ext cx="4176464" cy="2924944"/>
          </a:xfrm>
          <a:prstGeom prst="wedgeEllipseCallout">
            <a:avLst>
              <a:gd name="adj1" fmla="val -44955"/>
              <a:gd name="adj2" fmla="val -6262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Savoir-faire formulé en se plaçant du point de vue de l’élève :</a:t>
            </a:r>
          </a:p>
          <a:p>
            <a:r>
              <a:rPr lang="fr-FR" i="1" dirty="0">
                <a:solidFill>
                  <a:schemeClr val="tx1"/>
                </a:solidFill>
              </a:rPr>
              <a:t> je sais </a:t>
            </a:r>
            <a:r>
              <a:rPr lang="fr-FR" dirty="0">
                <a:solidFill>
                  <a:schemeClr val="tx1"/>
                </a:solidFill>
              </a:rPr>
              <a:t>… « </a:t>
            </a:r>
            <a:r>
              <a:rPr lang="fr-FR" i="1" dirty="0">
                <a:solidFill>
                  <a:schemeClr val="tx1"/>
                </a:solidFill>
              </a:rPr>
              <a:t>représenter par un dessin les organes du tube digestif et les glandes annexes</a:t>
            </a:r>
            <a:r>
              <a:rPr lang="fr-FR" dirty="0">
                <a:solidFill>
                  <a:schemeClr val="tx1"/>
                </a:solidFill>
              </a:rPr>
              <a:t>» </a:t>
            </a:r>
          </a:p>
          <a:p>
            <a:r>
              <a:rPr lang="fr-FR" b="1" dirty="0">
                <a:solidFill>
                  <a:schemeClr val="tx1"/>
                </a:solidFill>
              </a:rPr>
              <a:t>→ clair, explicite et       évaluable</a:t>
            </a: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A955AA-C17A-4C27-8362-4A4F2631DFAF}"/>
              </a:ext>
            </a:extLst>
          </p:cNvPr>
          <p:cNvSpPr txBox="1">
            <a:spLocks/>
          </p:cNvSpPr>
          <p:nvPr/>
        </p:nvSpPr>
        <p:spPr>
          <a:xfrm>
            <a:off x="2746891" y="116632"/>
            <a:ext cx="479322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fr-FR" sz="3700" b="1" dirty="0">
                <a:solidFill>
                  <a:srgbClr val="4F81BD">
                    <a:lumMod val="75000"/>
                  </a:srgbClr>
                </a:solidFill>
              </a:rPr>
              <a:t>Lecture par l’élève</a:t>
            </a:r>
            <a:endParaRPr lang="fr-FR" sz="37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sz="11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10" name="Bulle ronde 9"/>
          <p:cNvSpPr/>
          <p:nvPr/>
        </p:nvSpPr>
        <p:spPr>
          <a:xfrm>
            <a:off x="823020" y="0"/>
            <a:ext cx="2992977" cy="1866528"/>
          </a:xfrm>
          <a:prstGeom prst="wedgeEllipseCallout">
            <a:avLst>
              <a:gd name="adj1" fmla="val 17553"/>
              <a:gd name="adj2" fmla="val 9344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</a:rPr>
              <a:t>Je sais ce qu’est une glande exocrine, une glande annexe, je peux situer la lumière du TD</a:t>
            </a:r>
            <a:r>
              <a:rPr lang="fr-FR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3176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783760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9" y="952128"/>
            <a:ext cx="9020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65" y="2714804"/>
            <a:ext cx="89630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ulle ronde 11"/>
          <p:cNvSpPr/>
          <p:nvPr/>
        </p:nvSpPr>
        <p:spPr>
          <a:xfrm>
            <a:off x="993452" y="4365104"/>
            <a:ext cx="4176464" cy="2304256"/>
          </a:xfrm>
          <a:prstGeom prst="wedgeEllipseCallout">
            <a:avLst>
              <a:gd name="adj1" fmla="val 39815"/>
              <a:gd name="adj2" fmla="val -10662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L’enseignant peut utiliser une maquette , des planches anatomiques, des dissections réelles ou virtuelles , des animations…au laboratoire</a:t>
            </a:r>
          </a:p>
        </p:txBody>
      </p:sp>
      <p:sp>
        <p:nvSpPr>
          <p:cNvPr id="18" name="Bouée 17"/>
          <p:cNvSpPr/>
          <p:nvPr/>
        </p:nvSpPr>
        <p:spPr>
          <a:xfrm>
            <a:off x="4279404" y="2790238"/>
            <a:ext cx="792088" cy="350730"/>
          </a:xfrm>
          <a:prstGeom prst="donut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DB4B38CD-B8A1-484F-B5AF-595B86889B6F}"/>
              </a:ext>
            </a:extLst>
          </p:cNvPr>
          <p:cNvSpPr txBox="1">
            <a:spLocks/>
          </p:cNvSpPr>
          <p:nvPr/>
        </p:nvSpPr>
        <p:spPr>
          <a:xfrm>
            <a:off x="2746891" y="116632"/>
            <a:ext cx="4793220" cy="417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fr-FR" sz="3700" b="1" dirty="0">
                <a:solidFill>
                  <a:srgbClr val="4F81BD">
                    <a:lumMod val="75000"/>
                  </a:srgbClr>
                </a:solidFill>
              </a:rPr>
              <a:t>Lecture par l’enseignant</a:t>
            </a:r>
            <a:endParaRPr lang="fr-FR" sz="37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sz="11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95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86" y="1147986"/>
            <a:ext cx="7081896" cy="164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86" y="2793275"/>
            <a:ext cx="7081896" cy="1181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Bouée 15"/>
          <p:cNvSpPr/>
          <p:nvPr/>
        </p:nvSpPr>
        <p:spPr>
          <a:xfrm>
            <a:off x="7639778" y="2991069"/>
            <a:ext cx="288588" cy="288032"/>
          </a:xfrm>
          <a:prstGeom prst="donut">
            <a:avLst>
              <a:gd name="adj" fmla="val 7823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7662807" y="3249385"/>
            <a:ext cx="288588" cy="288032"/>
          </a:xfrm>
          <a:prstGeom prst="donut">
            <a:avLst>
              <a:gd name="adj" fmla="val 782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Bulle ronde 13"/>
          <p:cNvSpPr/>
          <p:nvPr/>
        </p:nvSpPr>
        <p:spPr>
          <a:xfrm>
            <a:off x="3343300" y="4046143"/>
            <a:ext cx="5040560" cy="2119161"/>
          </a:xfrm>
          <a:prstGeom prst="wedgeEllipseCallout">
            <a:avLst>
              <a:gd name="adj1" fmla="val 36046"/>
              <a:gd name="adj2" fmla="val -9026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8000"/>
            <a:r>
              <a:rPr lang="fr-FR" sz="1600" dirty="0">
                <a:solidFill>
                  <a:prstClr val="black"/>
                </a:solidFill>
              </a:rPr>
              <a:t>L’enseignant peut par exemple: </a:t>
            </a:r>
          </a:p>
          <a:p>
            <a:pPr algn="ctr" defTabSz="288000"/>
            <a:r>
              <a:rPr lang="fr-FR" sz="1600" b="1" dirty="0">
                <a:solidFill>
                  <a:prstClr val="black"/>
                </a:solidFill>
              </a:rPr>
              <a:t>1</a:t>
            </a:r>
            <a:r>
              <a:rPr lang="fr-FR" sz="1600" dirty="0">
                <a:solidFill>
                  <a:prstClr val="black"/>
                </a:solidFill>
              </a:rPr>
              <a:t>: Revenir sur l’ordre de grandeur des objets d’étude</a:t>
            </a:r>
          </a:p>
          <a:p>
            <a:pPr algn="ctr" defTabSz="288000"/>
            <a:r>
              <a:rPr lang="fr-FR" sz="1600" b="1" dirty="0">
                <a:solidFill>
                  <a:prstClr val="black"/>
                </a:solidFill>
              </a:rPr>
              <a:t>2</a:t>
            </a:r>
            <a:r>
              <a:rPr lang="fr-FR" sz="1600" dirty="0">
                <a:solidFill>
                  <a:prstClr val="black"/>
                </a:solidFill>
              </a:rPr>
              <a:t>: Expliquer les liens  anatomiques entre les organes pour la première fois </a:t>
            </a:r>
          </a:p>
          <a:p>
            <a:pPr algn="ctr" defTabSz="288000"/>
            <a:r>
              <a:rPr lang="fr-FR" sz="1600" b="1" dirty="0">
                <a:solidFill>
                  <a:prstClr val="black"/>
                </a:solidFill>
              </a:rPr>
              <a:t>7</a:t>
            </a:r>
            <a:r>
              <a:rPr lang="fr-FR" sz="1600" dirty="0">
                <a:solidFill>
                  <a:prstClr val="black"/>
                </a:solidFill>
              </a:rPr>
              <a:t>: Présenter une technique d’imagerie médicale comme l’endoscopie</a:t>
            </a:r>
          </a:p>
        </p:txBody>
      </p:sp>
      <p:sp>
        <p:nvSpPr>
          <p:cNvPr id="17" name="Bouée 16"/>
          <p:cNvSpPr/>
          <p:nvPr/>
        </p:nvSpPr>
        <p:spPr>
          <a:xfrm>
            <a:off x="4195373" y="4455888"/>
            <a:ext cx="271521" cy="296035"/>
          </a:xfrm>
          <a:prstGeom prst="donut">
            <a:avLst>
              <a:gd name="adj" fmla="val 7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8" name="Bouée 17"/>
          <p:cNvSpPr/>
          <p:nvPr/>
        </p:nvSpPr>
        <p:spPr>
          <a:xfrm>
            <a:off x="4051078" y="4961706"/>
            <a:ext cx="288588" cy="288032"/>
          </a:xfrm>
          <a:prstGeom prst="donut">
            <a:avLst>
              <a:gd name="adj" fmla="val 7823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0" name="Bouée 19"/>
          <p:cNvSpPr/>
          <p:nvPr/>
        </p:nvSpPr>
        <p:spPr>
          <a:xfrm flipV="1">
            <a:off x="4164482" y="5443784"/>
            <a:ext cx="288588" cy="301208"/>
          </a:xfrm>
          <a:prstGeom prst="donut">
            <a:avLst>
              <a:gd name="adj" fmla="val 782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7656845" y="2781802"/>
            <a:ext cx="271521" cy="296035"/>
          </a:xfrm>
          <a:prstGeom prst="donut">
            <a:avLst>
              <a:gd name="adj" fmla="val 7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746891" y="116632"/>
            <a:ext cx="4793220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fr-FR" sz="3700" b="1" dirty="0">
                <a:solidFill>
                  <a:srgbClr val="4F81BD">
                    <a:lumMod val="75000"/>
                  </a:srgbClr>
                </a:solidFill>
              </a:rPr>
              <a:t>Lecture croisée du programme</a:t>
            </a:r>
            <a:endParaRPr lang="fr-FR" sz="37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sz="11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14" grpId="0" animBg="1"/>
      <p:bldP spid="17" grpId="0" animBg="1"/>
      <p:bldP spid="18" grpId="0" animBg="1"/>
      <p:bldP spid="20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èche vers la droite 5">
            <a:extLst>
              <a:ext uri="{FF2B5EF4-FFF2-40B4-BE49-F238E27FC236}">
                <a16:creationId xmlns:a16="http://schemas.microsoft.com/office/drawing/2014/main" id="{31A4DDA8-879D-C342-B4FE-3D512D9D34D2}"/>
              </a:ext>
            </a:extLst>
          </p:cNvPr>
          <p:cNvSpPr/>
          <p:nvPr/>
        </p:nvSpPr>
        <p:spPr>
          <a:xfrm>
            <a:off x="3717015" y="2768550"/>
            <a:ext cx="236884" cy="91202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Flèche vers la droite 35">
            <a:extLst>
              <a:ext uri="{FF2B5EF4-FFF2-40B4-BE49-F238E27FC236}">
                <a16:creationId xmlns:a16="http://schemas.microsoft.com/office/drawing/2014/main" id="{207B4440-7A6E-914D-818B-3EF96BCA57F3}"/>
              </a:ext>
            </a:extLst>
          </p:cNvPr>
          <p:cNvSpPr/>
          <p:nvPr/>
        </p:nvSpPr>
        <p:spPr>
          <a:xfrm flipH="1">
            <a:off x="6071149" y="2768550"/>
            <a:ext cx="258367" cy="91202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6" name="Rectangle à coins arrondis 25">
            <a:extLst>
              <a:ext uri="{FF2B5EF4-FFF2-40B4-BE49-F238E27FC236}">
                <a16:creationId xmlns:a16="http://schemas.microsoft.com/office/drawing/2014/main" id="{5D4BF08D-11BD-F44F-90B0-CE95FE98C01F}"/>
              </a:ext>
            </a:extLst>
          </p:cNvPr>
          <p:cNvSpPr/>
          <p:nvPr/>
        </p:nvSpPr>
        <p:spPr>
          <a:xfrm>
            <a:off x="1629529" y="1389256"/>
            <a:ext cx="1975485" cy="1811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Mécanismes moléculaires et physiologiques de la nutrition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ectangle à coins arrondis 44">
            <a:extLst>
              <a:ext uri="{FF2B5EF4-FFF2-40B4-BE49-F238E27FC236}">
                <a16:creationId xmlns:a16="http://schemas.microsoft.com/office/drawing/2014/main" id="{E1A6265D-B73B-0049-A189-7D17A9ADDE22}"/>
              </a:ext>
            </a:extLst>
          </p:cNvPr>
          <p:cNvSpPr/>
          <p:nvPr/>
        </p:nvSpPr>
        <p:spPr>
          <a:xfrm>
            <a:off x="1631028" y="3345309"/>
            <a:ext cx="1972487" cy="20032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Mécanismes moléculaires et physiologiques de la reproduction et de la transmission des caractères héréditaires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7" name="Rectangle à coins arrondis 46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6654088" y="1265864"/>
            <a:ext cx="2161310" cy="8099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Relations structures et propriétés des biomolécules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Rectangle à coins arrondis 47">
            <a:extLst>
              <a:ext uri="{FF2B5EF4-FFF2-40B4-BE49-F238E27FC236}">
                <a16:creationId xmlns:a16="http://schemas.microsoft.com/office/drawing/2014/main" id="{D915794D-E82E-1149-9FDD-3731392092E1}"/>
              </a:ext>
            </a:extLst>
          </p:cNvPr>
          <p:cNvSpPr/>
          <p:nvPr/>
        </p:nvSpPr>
        <p:spPr>
          <a:xfrm>
            <a:off x="6671888" y="2132857"/>
            <a:ext cx="2125713" cy="8614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Relations structures et fonctions physiologiques 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Rectangle à coins arrondis 48">
            <a:extLst>
              <a:ext uri="{FF2B5EF4-FFF2-40B4-BE49-F238E27FC236}">
                <a16:creationId xmlns:a16="http://schemas.microsoft.com/office/drawing/2014/main" id="{95C1EDE1-8B46-6844-BBA8-A38ACAAB366B}"/>
              </a:ext>
            </a:extLst>
          </p:cNvPr>
          <p:cNvSpPr/>
          <p:nvPr/>
        </p:nvSpPr>
        <p:spPr>
          <a:xfrm>
            <a:off x="6671888" y="3068960"/>
            <a:ext cx="2125713" cy="7787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Milieu intérieur et homéostasie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Rectangle à coins arrondis 49">
            <a:extLst>
              <a:ext uri="{FF2B5EF4-FFF2-40B4-BE49-F238E27FC236}">
                <a16:creationId xmlns:a16="http://schemas.microsoft.com/office/drawing/2014/main" id="{563B3CDC-F7C6-E44E-BCF2-F39F821376D6}"/>
              </a:ext>
            </a:extLst>
          </p:cNvPr>
          <p:cNvSpPr/>
          <p:nvPr/>
        </p:nvSpPr>
        <p:spPr>
          <a:xfrm>
            <a:off x="6671887" y="3933056"/>
            <a:ext cx="2125712" cy="663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Information et communication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399085" y="797106"/>
            <a:ext cx="243637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fr-FR" b="1" dirty="0"/>
              <a:t>2 modules thématiques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511652" y="797106"/>
            <a:ext cx="244618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fr-FR" b="1" dirty="0"/>
              <a:t>4 modules transversaux</a:t>
            </a:r>
          </a:p>
        </p:txBody>
      </p:sp>
      <p:sp>
        <p:nvSpPr>
          <p:cNvPr id="54" name="Rectangle à coins arrondis 53">
            <a:extLst>
              <a:ext uri="{FF2B5EF4-FFF2-40B4-BE49-F238E27FC236}">
                <a16:creationId xmlns:a16="http://schemas.microsoft.com/office/drawing/2014/main" id="{5D4BF08D-11BD-F44F-90B0-CE95FE98C01F}"/>
              </a:ext>
            </a:extLst>
          </p:cNvPr>
          <p:cNvSpPr/>
          <p:nvPr/>
        </p:nvSpPr>
        <p:spPr>
          <a:xfrm>
            <a:off x="4271459" y="1628800"/>
            <a:ext cx="1262761" cy="16178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" name="Rectangle à coins arrondis 54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1772817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Rectangle à coins arrondis 55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2147826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7" name="Rectangle à coins arrondis 56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2522835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8" name="Rectangle à coins arrondis 57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2897844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9" name="Rectangle à coins arrondis 58">
            <a:extLst>
              <a:ext uri="{FF2B5EF4-FFF2-40B4-BE49-F238E27FC236}">
                <a16:creationId xmlns:a16="http://schemas.microsoft.com/office/drawing/2014/main" id="{5D4BF08D-11BD-F44F-90B0-CE95FE98C01F}"/>
              </a:ext>
            </a:extLst>
          </p:cNvPr>
          <p:cNvSpPr/>
          <p:nvPr/>
        </p:nvSpPr>
        <p:spPr>
          <a:xfrm>
            <a:off x="4259398" y="3308669"/>
            <a:ext cx="1262761" cy="16178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Rectangle à coins arrondis 59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3407031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1" name="Rectangle à coins arrondis 60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3782040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2" name="Rectangle à coins arrondis 61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4157049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Rectangle à coins arrondis 62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4532058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Titre 1"/>
          <p:cNvSpPr txBox="1">
            <a:spLocks/>
          </p:cNvSpPr>
          <p:nvPr/>
        </p:nvSpPr>
        <p:spPr>
          <a:xfrm>
            <a:off x="2575722" y="54149"/>
            <a:ext cx="519801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rgbClr val="4F81BD">
                    <a:lumMod val="75000"/>
                  </a:srgbClr>
                </a:solidFill>
              </a:rPr>
              <a:t>Combinaison des modules</a:t>
            </a:r>
          </a:p>
        </p:txBody>
      </p:sp>
    </p:spTree>
    <p:extLst>
      <p:ext uri="{BB962C8B-B14F-4D97-AF65-F5344CB8AC3E}">
        <p14:creationId xmlns:p14="http://schemas.microsoft.com/office/powerpoint/2010/main" val="83465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971171" y="548680"/>
            <a:ext cx="8344658" cy="936104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Présentation des programmes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2110290" y="3803634"/>
            <a:ext cx="6066420" cy="83490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700" b="1" dirty="0">
                <a:solidFill>
                  <a:schemeClr val="accent1">
                    <a:lumMod val="75000"/>
                  </a:schemeClr>
                </a:solidFill>
              </a:rPr>
              <a:t>STL, Biochimie-Biologie, 1</a:t>
            </a:r>
            <a:r>
              <a:rPr lang="fr-FR" sz="37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</a:p>
          <a:p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56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85" y="3047929"/>
            <a:ext cx="6172411" cy="2485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746891" y="11088"/>
            <a:ext cx="4793220" cy="5539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fr-FR" sz="3700" b="1" dirty="0">
                <a:solidFill>
                  <a:srgbClr val="4F81BD">
                    <a:lumMod val="75000"/>
                  </a:srgbClr>
                </a:solidFill>
              </a:rPr>
              <a:t>Mobilisation réitérée des concepts</a:t>
            </a:r>
            <a:endParaRPr lang="fr-FR" sz="37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sz="1100" b="1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559" y="590406"/>
            <a:ext cx="6165517" cy="142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585" y="2018580"/>
            <a:ext cx="6172411" cy="1029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 rot="16200000">
            <a:off x="1052998" y="2373015"/>
            <a:ext cx="1061509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fr-FR" b="1" dirty="0"/>
              <a:t>Nutrition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844511" y="3911567"/>
            <a:ext cx="147848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fr-FR" b="1" dirty="0"/>
              <a:t>Reproduction</a:t>
            </a:r>
          </a:p>
        </p:txBody>
      </p:sp>
      <p:sp>
        <p:nvSpPr>
          <p:cNvPr id="18" name="Bouée 17"/>
          <p:cNvSpPr/>
          <p:nvPr/>
        </p:nvSpPr>
        <p:spPr>
          <a:xfrm>
            <a:off x="7338723" y="2026927"/>
            <a:ext cx="201388" cy="224899"/>
          </a:xfrm>
          <a:prstGeom prst="donut">
            <a:avLst>
              <a:gd name="adj" fmla="val 7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7310984" y="3047930"/>
            <a:ext cx="201388" cy="224899"/>
          </a:xfrm>
          <a:prstGeom prst="donut">
            <a:avLst>
              <a:gd name="adj" fmla="val 7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0" name="Bouée 19"/>
          <p:cNvSpPr/>
          <p:nvPr/>
        </p:nvSpPr>
        <p:spPr>
          <a:xfrm>
            <a:off x="7332394" y="4290681"/>
            <a:ext cx="201388" cy="224899"/>
          </a:xfrm>
          <a:prstGeom prst="donut">
            <a:avLst>
              <a:gd name="adj" fmla="val 782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1" name="Bouée 20"/>
          <p:cNvSpPr/>
          <p:nvPr/>
        </p:nvSpPr>
        <p:spPr>
          <a:xfrm>
            <a:off x="7332394" y="2251826"/>
            <a:ext cx="214046" cy="218819"/>
          </a:xfrm>
          <a:prstGeom prst="donut">
            <a:avLst>
              <a:gd name="adj" fmla="val 7823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7320402" y="4515580"/>
            <a:ext cx="214046" cy="218819"/>
          </a:xfrm>
          <a:prstGeom prst="donut">
            <a:avLst>
              <a:gd name="adj" fmla="val 7823"/>
            </a:avLst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2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Connecteur en arc 39"/>
          <p:cNvCxnSpPr>
            <a:endCxn id="46" idx="1"/>
          </p:cNvCxnSpPr>
          <p:nvPr/>
        </p:nvCxnSpPr>
        <p:spPr>
          <a:xfrm rot="5400000" flipH="1" flipV="1">
            <a:off x="5207829" y="3243642"/>
            <a:ext cx="2728407" cy="408786"/>
          </a:xfrm>
          <a:prstGeom prst="curvedConnector2">
            <a:avLst/>
          </a:prstGeom>
          <a:ln>
            <a:solidFill>
              <a:schemeClr val="tx2"/>
            </a:solidFill>
            <a:prstDash val="sysDash"/>
            <a:headEnd type="none"/>
            <a:tailEnd type="stealth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 rot="16200000">
            <a:off x="-174632" y="3001341"/>
            <a:ext cx="34024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alibri"/>
              </a:rPr>
              <a:t>MODULES TRANSVERSAUX</a:t>
            </a:r>
          </a:p>
        </p:txBody>
      </p:sp>
      <p:sp>
        <p:nvSpPr>
          <p:cNvPr id="44" name="Rectangle 43"/>
          <p:cNvSpPr/>
          <p:nvPr/>
        </p:nvSpPr>
        <p:spPr>
          <a:xfrm rot="16200000">
            <a:off x="575282" y="2807641"/>
            <a:ext cx="3096345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prstClr val="black"/>
                </a:solidFill>
                <a:latin typeface="Calibri"/>
              </a:rPr>
              <a:t>Objectifs pour l’élève : 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Calibri"/>
              </a:rPr>
              <a:t>Savoir-faire</a:t>
            </a:r>
          </a:p>
          <a:p>
            <a:pPr algn="ctr"/>
            <a:r>
              <a:rPr lang="fr-FR" sz="1400" dirty="0">
                <a:solidFill>
                  <a:prstClr val="black"/>
                </a:solidFill>
                <a:latin typeface="Calibri"/>
              </a:rPr>
              <a:t>Maîtrise des concepts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013878" y="3936534"/>
            <a:ext cx="2227848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prstClr val="black"/>
                </a:solidFill>
                <a:latin typeface="Calibri"/>
              </a:rPr>
              <a:t>Objectifs pour l’élève : </a:t>
            </a:r>
          </a:p>
          <a:p>
            <a:pPr algn="ctr"/>
            <a:r>
              <a:rPr lang="fr-FR" sz="1600" dirty="0">
                <a:solidFill>
                  <a:prstClr val="black"/>
                </a:solidFill>
                <a:latin typeface="Calibri"/>
              </a:rPr>
              <a:t>Savoir-faire</a:t>
            </a:r>
          </a:p>
          <a:p>
            <a:pPr algn="ctr"/>
            <a:r>
              <a:rPr lang="fr-FR" sz="1600" dirty="0">
                <a:solidFill>
                  <a:prstClr val="black"/>
                </a:solidFill>
                <a:latin typeface="Calibri"/>
              </a:rPr>
              <a:t>Maîtrise des concepts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776425" y="1514445"/>
            <a:ext cx="2278409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alibri"/>
              </a:rPr>
              <a:t>Situation d’apprentissage</a:t>
            </a:r>
          </a:p>
          <a:p>
            <a:r>
              <a:rPr lang="fr-FR" sz="1600" dirty="0">
                <a:solidFill>
                  <a:prstClr val="black"/>
                </a:solidFill>
                <a:latin typeface="Calibri"/>
              </a:rPr>
              <a:t>- Activités proposées</a:t>
            </a:r>
          </a:p>
          <a:p>
            <a:r>
              <a:rPr lang="fr-FR" sz="1600" dirty="0">
                <a:solidFill>
                  <a:prstClr val="black"/>
                </a:solidFill>
                <a:latin typeface="Calibri"/>
              </a:rPr>
              <a:t>- (Autres activités)</a:t>
            </a:r>
          </a:p>
        </p:txBody>
      </p:sp>
      <p:cxnSp>
        <p:nvCxnSpPr>
          <p:cNvPr id="47" name="Connecteur en arc 46"/>
          <p:cNvCxnSpPr>
            <a:stCxn id="45" idx="0"/>
            <a:endCxn id="46" idx="1"/>
          </p:cNvCxnSpPr>
          <p:nvPr/>
        </p:nvCxnSpPr>
        <p:spPr>
          <a:xfrm rot="5400000" flipH="1" flipV="1">
            <a:off x="5025763" y="2185872"/>
            <a:ext cx="1852703" cy="1648622"/>
          </a:xfrm>
          <a:prstGeom prst="curvedConnector2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gner un rectangle à un seul coin 47"/>
          <p:cNvSpPr/>
          <p:nvPr/>
        </p:nvSpPr>
        <p:spPr>
          <a:xfrm>
            <a:off x="8074317" y="3017508"/>
            <a:ext cx="1533679" cy="124485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white"/>
                </a:solidFill>
              </a:rPr>
              <a:t>Construction de séquence ou séance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502607" y="3476932"/>
            <a:ext cx="1038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prstClr val="black"/>
                </a:solidFill>
                <a:latin typeface="Calibri"/>
              </a:rPr>
              <a:t>Contexte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2762519" y="2110255"/>
            <a:ext cx="3326321" cy="1490331"/>
            <a:chOff x="1981608" y="4170917"/>
            <a:chExt cx="3842045" cy="1490331"/>
          </a:xfrm>
        </p:grpSpPr>
        <p:cxnSp>
          <p:nvCxnSpPr>
            <p:cNvPr id="51" name="Connecteur droit avec flèche 50"/>
            <p:cNvCxnSpPr/>
            <p:nvPr/>
          </p:nvCxnSpPr>
          <p:spPr>
            <a:xfrm>
              <a:off x="1981608" y="4170917"/>
              <a:ext cx="38420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avec flèche 51"/>
            <p:cNvCxnSpPr/>
            <p:nvPr/>
          </p:nvCxnSpPr>
          <p:spPr>
            <a:xfrm>
              <a:off x="1981608" y="4653136"/>
              <a:ext cx="3132789" cy="1602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avec flèche 52"/>
            <p:cNvCxnSpPr/>
            <p:nvPr/>
          </p:nvCxnSpPr>
          <p:spPr>
            <a:xfrm>
              <a:off x="1981608" y="5141015"/>
              <a:ext cx="2865682" cy="808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1981608" y="5661248"/>
              <a:ext cx="26578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/>
          <p:nvPr/>
        </p:nvGrpSpPr>
        <p:grpSpPr>
          <a:xfrm>
            <a:off x="2473736" y="1822221"/>
            <a:ext cx="4009820" cy="1800200"/>
            <a:chOff x="1733411" y="3861048"/>
            <a:chExt cx="5074929" cy="1800200"/>
          </a:xfrm>
        </p:grpSpPr>
        <p:sp>
          <p:nvSpPr>
            <p:cNvPr id="56" name="Rectangle 55"/>
            <p:cNvSpPr/>
            <p:nvPr/>
          </p:nvSpPr>
          <p:spPr>
            <a:xfrm>
              <a:off x="1733411" y="3861048"/>
              <a:ext cx="507492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prstClr val="black"/>
                  </a:solidFill>
                  <a:latin typeface="Calibri"/>
                </a:rPr>
                <a:t>Relations structures et propriétés des biomolécules 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733411" y="4365104"/>
              <a:ext cx="47824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prstClr val="black"/>
                  </a:solidFill>
                  <a:latin typeface="Calibri"/>
                </a:rPr>
                <a:t>Relations structures et fonctions  physiologiques 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733411" y="4849415"/>
              <a:ext cx="37476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prstClr val="black"/>
                  </a:solidFill>
                  <a:latin typeface="Calibri"/>
                </a:rPr>
                <a:t>Milieu intérieur et homéostasie 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733411" y="5353471"/>
              <a:ext cx="374761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>
                  <a:solidFill>
                    <a:prstClr val="black"/>
                  </a:solidFill>
                  <a:latin typeface="Calibri"/>
                </a:rPr>
                <a:t>Information et communication </a:t>
              </a:r>
            </a:p>
          </p:txBody>
        </p:sp>
      </p:grpSp>
      <p:sp>
        <p:nvSpPr>
          <p:cNvPr id="61" name="Rectangle 60"/>
          <p:cNvSpPr/>
          <p:nvPr/>
        </p:nvSpPr>
        <p:spPr>
          <a:xfrm>
            <a:off x="2919177" y="4812239"/>
            <a:ext cx="462236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prstClr val="black"/>
                </a:solidFill>
                <a:latin typeface="Calibri"/>
              </a:rPr>
              <a:t>MODULES </a:t>
            </a:r>
            <a:r>
              <a:rPr lang="fr-FR" b="1" cap="all" dirty="0">
                <a:solidFill>
                  <a:prstClr val="black"/>
                </a:solidFill>
                <a:latin typeface="Calibri"/>
              </a:rPr>
              <a:t>ThématiqueS : </a:t>
            </a:r>
            <a:r>
              <a:rPr lang="fr-FR" dirty="0">
                <a:solidFill>
                  <a:prstClr val="black"/>
                </a:solidFill>
                <a:latin typeface="Calibri"/>
              </a:rPr>
              <a:t>nutrition / reproduction</a:t>
            </a:r>
            <a:endParaRPr lang="fr-FR" cap="all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2" name="Connecteur en arc 61"/>
          <p:cNvCxnSpPr>
            <a:stCxn id="46" idx="3"/>
            <a:endCxn id="48" idx="3"/>
          </p:cNvCxnSpPr>
          <p:nvPr/>
        </p:nvCxnSpPr>
        <p:spPr>
          <a:xfrm flipH="1">
            <a:off x="8841157" y="2083832"/>
            <a:ext cx="213677" cy="933677"/>
          </a:xfrm>
          <a:prstGeom prst="curvedConnector4">
            <a:avLst>
              <a:gd name="adj1" fmla="val -106984"/>
              <a:gd name="adj2" fmla="val 80492"/>
            </a:avLst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avec flèche vers le bas 62"/>
          <p:cNvSpPr/>
          <p:nvPr/>
        </p:nvSpPr>
        <p:spPr>
          <a:xfrm>
            <a:off x="4017850" y="621854"/>
            <a:ext cx="882182" cy="8019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prstClr val="white"/>
                </a:solidFill>
              </a:rPr>
              <a:t>Créer le besoin</a:t>
            </a:r>
          </a:p>
        </p:txBody>
      </p:sp>
      <p:sp>
        <p:nvSpPr>
          <p:cNvPr id="64" name="Parchemin horizontal 63"/>
          <p:cNvSpPr/>
          <p:nvPr/>
        </p:nvSpPr>
        <p:spPr>
          <a:xfrm>
            <a:off x="6816566" y="548680"/>
            <a:ext cx="2740362" cy="79819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1F497D">
                    <a:lumMod val="75000"/>
                  </a:srgbClr>
                </a:solidFill>
              </a:rPr>
              <a:t>LIBERTÉ PÉDAGOGIQUE</a:t>
            </a:r>
          </a:p>
        </p:txBody>
      </p:sp>
      <p:sp>
        <p:nvSpPr>
          <p:cNvPr id="65" name="Titre 1"/>
          <p:cNvSpPr txBox="1">
            <a:spLocks/>
          </p:cNvSpPr>
          <p:nvPr/>
        </p:nvSpPr>
        <p:spPr>
          <a:xfrm>
            <a:off x="1583629" y="116632"/>
            <a:ext cx="7296811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fr-FR" sz="3700" b="1" dirty="0">
                <a:solidFill>
                  <a:srgbClr val="4F81BD">
                    <a:lumMod val="75000"/>
                  </a:srgbClr>
                </a:solidFill>
              </a:rPr>
              <a:t>Construction combinatoire des situations d’apprentissage</a:t>
            </a:r>
            <a:endParaRPr lang="fr-FR" sz="37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sz="11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8" grpId="0" animBg="1"/>
      <p:bldP spid="49" grpId="0"/>
      <p:bldP spid="63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1543101" y="836712"/>
            <a:ext cx="7688665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Concepts clairs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1615108" y="1868827"/>
            <a:ext cx="7760672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Recherche de sens = contextualisation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1615108" y="3933058"/>
            <a:ext cx="7616656" cy="115212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Liberté pédagogique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591729" y="2900942"/>
            <a:ext cx="7637412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Lisibilité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356892" y="116632"/>
            <a:ext cx="8107089" cy="4633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700" b="1" dirty="0">
                <a:solidFill>
                  <a:schemeClr val="accent1">
                    <a:lumMod val="75000"/>
                  </a:schemeClr>
                </a:solidFill>
              </a:rPr>
              <a:t>CONCLUSION programme biochimie - biologie</a:t>
            </a:r>
            <a:endParaRPr lang="fr-FR" sz="37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 descr="IcÃ´ne dâordinateur portable noir dans un style branchÃ© plat isolÃ© sur fond blanc. Symbole dâordinateur pour votre conception de site web ou logo ou app Ui. Illustration vectorielle, Eps10 â illustration de stock">
            <a:extLst>
              <a:ext uri="{FF2B5EF4-FFF2-40B4-BE49-F238E27FC236}">
                <a16:creationId xmlns:a16="http://schemas.microsoft.com/office/drawing/2014/main" id="{462E7565-037A-4AE9-BE40-C9A1268C49A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9"/>
          <a:stretch/>
        </p:blipFill>
        <p:spPr bwMode="auto">
          <a:xfrm>
            <a:off x="7015708" y="3204789"/>
            <a:ext cx="514792" cy="360040"/>
          </a:xfrm>
          <a:prstGeom prst="rect">
            <a:avLst/>
          </a:prstGeom>
          <a:noFill/>
          <a:ln>
            <a:solidFill>
              <a:sysClr val="window" lastClr="FFFFFF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BE15ED3-635F-483A-B29B-896AF5DFE5F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91" y="3068399"/>
            <a:ext cx="423257" cy="394650"/>
          </a:xfrm>
          <a:prstGeom prst="rect">
            <a:avLst/>
          </a:prstGeom>
          <a:noFill/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35A6266-38DA-41B3-A71C-BEE43DCD453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564" y="3098172"/>
            <a:ext cx="504056" cy="394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72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179235" y="332656"/>
            <a:ext cx="3584398" cy="768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Positionnement</a:t>
            </a:r>
          </a:p>
        </p:txBody>
      </p:sp>
      <p:sp>
        <p:nvSpPr>
          <p:cNvPr id="7" name="Chevron 6"/>
          <p:cNvSpPr/>
          <p:nvPr/>
        </p:nvSpPr>
        <p:spPr>
          <a:xfrm>
            <a:off x="857464" y="2723284"/>
            <a:ext cx="635331" cy="72008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549137" y="2704236"/>
            <a:ext cx="1848465" cy="782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Biotechnologies</a:t>
            </a:r>
          </a:p>
          <a:p>
            <a:pPr>
              <a:lnSpc>
                <a:spcPct val="120000"/>
              </a:lnSpc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18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94758" y="2679367"/>
            <a:ext cx="635331" cy="720080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487316" y="2140463"/>
            <a:ext cx="2432270" cy="792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STL, Biochimie-Biologie</a:t>
            </a:r>
          </a:p>
          <a:p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18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</a:p>
          <a:p>
            <a:endParaRPr 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3487316" y="2988817"/>
            <a:ext cx="2432270" cy="8803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STL, Biotechnologies</a:t>
            </a:r>
          </a:p>
          <a:p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18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endParaRPr 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835" y="3552411"/>
            <a:ext cx="987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cycle 4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5965627" y="2375850"/>
            <a:ext cx="2432270" cy="1242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STL,</a:t>
            </a:r>
          </a:p>
          <a:p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Biochimie-Biologie-Biotechnologies</a:t>
            </a:r>
          </a:p>
          <a:p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Terminale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16821" y="3696058"/>
            <a:ext cx="972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Supérieur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43180" y="3921743"/>
            <a:ext cx="164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cycle terminal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6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103162" y="548680"/>
            <a:ext cx="6080676" cy="768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Idées directrices du programme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531628" y="2051279"/>
            <a:ext cx="786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Développer la capacité de 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réflexion</a:t>
            </a:r>
            <a:r>
              <a:rPr lang="fr-FR" sz="2400" dirty="0"/>
              <a:t> et de 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raisonnement.</a:t>
            </a: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31628" y="2744259"/>
            <a:ext cx="786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Développer la capacité </a:t>
            </a:r>
            <a:r>
              <a:rPr lang="fr-F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</a:t>
            </a:r>
            <a:r>
              <a:rPr lang="fr-FR" sz="2400" b="1" dirty="0"/>
              <a:t> </a:t>
            </a:r>
            <a:r>
              <a:rPr lang="fr-FR" sz="2400" dirty="0"/>
              <a:t>et de 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synthèse.</a:t>
            </a: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531628" y="3437240"/>
            <a:ext cx="786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Développer une 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</a:t>
            </a:r>
            <a:r>
              <a:rPr lang="fr-FR" sz="2400" b="1" dirty="0"/>
              <a:t> 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citoyenne.</a:t>
            </a: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531628" y="4130219"/>
            <a:ext cx="7869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Se projeter dans des 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études dans le </a:t>
            </a:r>
            <a:r>
              <a:rPr lang="fr-FR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supérieur.</a:t>
            </a:r>
            <a:endParaRPr lang="fr-F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hevron 17"/>
          <p:cNvSpPr/>
          <p:nvPr/>
        </p:nvSpPr>
        <p:spPr>
          <a:xfrm>
            <a:off x="885425" y="2070143"/>
            <a:ext cx="615612" cy="313976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>
            <a:off x="885425" y="2763123"/>
            <a:ext cx="615612" cy="313976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0" name="Chevron 19"/>
          <p:cNvSpPr/>
          <p:nvPr/>
        </p:nvSpPr>
        <p:spPr>
          <a:xfrm>
            <a:off x="885425" y="3456102"/>
            <a:ext cx="615612" cy="313976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885425" y="4149082"/>
            <a:ext cx="615612" cy="313976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6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924796" y="3893918"/>
            <a:ext cx="1458245" cy="6552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Notions déjà abordées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7754735" y="3893447"/>
            <a:ext cx="1458245" cy="6552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Concepts-clés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2686882" y="4221088"/>
            <a:ext cx="4913235" cy="1"/>
          </a:xfrm>
          <a:prstGeom prst="straightConnector1">
            <a:avLst/>
          </a:prstGeom>
          <a:ln w="60325">
            <a:solidFill>
              <a:schemeClr val="accent6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1"/>
          <p:cNvSpPr txBox="1">
            <a:spLocks/>
          </p:cNvSpPr>
          <p:nvPr/>
        </p:nvSpPr>
        <p:spPr>
          <a:xfrm>
            <a:off x="3125573" y="181445"/>
            <a:ext cx="3584398" cy="7680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Positionnement</a:t>
            </a:r>
          </a:p>
        </p:txBody>
      </p:sp>
      <p:sp>
        <p:nvSpPr>
          <p:cNvPr id="24" name="Chevron 23"/>
          <p:cNvSpPr/>
          <p:nvPr/>
        </p:nvSpPr>
        <p:spPr>
          <a:xfrm>
            <a:off x="943424" y="2491549"/>
            <a:ext cx="635331" cy="720080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1635097" y="2472501"/>
            <a:ext cx="1848465" cy="782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Biotechnologies</a:t>
            </a:r>
          </a:p>
          <a:p>
            <a:pPr>
              <a:lnSpc>
                <a:spcPct val="120000"/>
              </a:lnSpc>
            </a:pPr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1800" b="1" baseline="30000" dirty="0">
                <a:solidFill>
                  <a:schemeClr val="accent1">
                    <a:lumMod val="75000"/>
                  </a:schemeClr>
                </a:solidFill>
              </a:rPr>
              <a:t>nde</a:t>
            </a:r>
          </a:p>
          <a:p>
            <a:endParaRPr lang="fr-FR" sz="100" b="1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8580718" y="2447632"/>
            <a:ext cx="635331" cy="720080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3573276" y="1908728"/>
            <a:ext cx="2432270" cy="79285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STL, Biochimie-Biologie</a:t>
            </a:r>
          </a:p>
          <a:p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18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</a:p>
          <a:p>
            <a:endParaRPr 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3573276" y="2757082"/>
            <a:ext cx="2432270" cy="8803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STL, Biotechnologies</a:t>
            </a:r>
          </a:p>
          <a:p>
            <a:r>
              <a:rPr lang="fr-FR" sz="18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fr-FR" sz="1800" b="1" baseline="30000" dirty="0">
                <a:solidFill>
                  <a:schemeClr val="accent1">
                    <a:lumMod val="75000"/>
                  </a:schemeClr>
                </a:solidFill>
              </a:rPr>
              <a:t>ère</a:t>
            </a:r>
            <a:endParaRPr lang="fr-FR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24795" y="3320676"/>
            <a:ext cx="987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cycle 4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2" name="Titre 1"/>
          <p:cNvSpPr txBox="1">
            <a:spLocks/>
          </p:cNvSpPr>
          <p:nvPr/>
        </p:nvSpPr>
        <p:spPr>
          <a:xfrm>
            <a:off x="6051587" y="2144114"/>
            <a:ext cx="2432270" cy="13202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STL,</a:t>
            </a:r>
          </a:p>
          <a:p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Biochimie-Biologie-Biotechnologies</a:t>
            </a:r>
          </a:p>
          <a:p>
            <a:r>
              <a:rPr lang="fr-FR" sz="1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Terminale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302781" y="3464323"/>
            <a:ext cx="972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>
                <a:solidFill>
                  <a:schemeClr val="accent1">
                    <a:lumMod val="75000"/>
                  </a:schemeClr>
                </a:solidFill>
              </a:rPr>
              <a:t>Supérieur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229140" y="3690008"/>
            <a:ext cx="1644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cycle terminal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Bulle ronde 9">
            <a:extLst>
              <a:ext uri="{FF2B5EF4-FFF2-40B4-BE49-F238E27FC236}">
                <a16:creationId xmlns:a16="http://schemas.microsoft.com/office/drawing/2014/main" id="{6267B0C8-0144-4D76-B943-99E2F8C9E7B2}"/>
              </a:ext>
            </a:extLst>
          </p:cNvPr>
          <p:cNvSpPr/>
          <p:nvPr/>
        </p:nvSpPr>
        <p:spPr>
          <a:xfrm>
            <a:off x="6889382" y="86893"/>
            <a:ext cx="3382672" cy="1866528"/>
          </a:xfrm>
          <a:prstGeom prst="wedgeEllipseCallout">
            <a:avLst>
              <a:gd name="adj1" fmla="val 36172"/>
              <a:gd name="adj2" fmla="val 10120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</a:rPr>
              <a:t>Constat d’échec de connaissances </a:t>
            </a:r>
            <a:r>
              <a:rPr lang="fr-F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pointues</a:t>
            </a:r>
            <a:r>
              <a:rPr lang="fr-FR" i="1" dirty="0">
                <a:solidFill>
                  <a:schemeClr val="tx1"/>
                </a:solidFill>
              </a:rPr>
              <a:t> et </a:t>
            </a:r>
            <a:r>
              <a:rPr lang="fr-F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exhaustives</a:t>
            </a:r>
            <a:r>
              <a:rPr lang="fr-FR" i="1" dirty="0">
                <a:solidFill>
                  <a:schemeClr val="tx1"/>
                </a:solidFill>
              </a:rPr>
              <a:t> en biologie aux étudiants</a:t>
            </a:r>
          </a:p>
          <a:p>
            <a:pPr algn="ctr"/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Trop vaste - évolutif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Bulle ronde 9">
            <a:extLst>
              <a:ext uri="{FF2B5EF4-FFF2-40B4-BE49-F238E27FC236}">
                <a16:creationId xmlns:a16="http://schemas.microsoft.com/office/drawing/2014/main" id="{85791E76-56F7-4448-AEFF-EB248367C23F}"/>
              </a:ext>
            </a:extLst>
          </p:cNvPr>
          <p:cNvSpPr/>
          <p:nvPr/>
        </p:nvSpPr>
        <p:spPr>
          <a:xfrm rot="10800000" flipV="1">
            <a:off x="6165792" y="5134253"/>
            <a:ext cx="3960440" cy="1628791"/>
          </a:xfrm>
          <a:prstGeom prst="wedgeEllipseCallout">
            <a:avLst>
              <a:gd name="adj1" fmla="val -39950"/>
              <a:gd name="adj2" fmla="val -9397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</a:rPr>
              <a:t>Donner des </a:t>
            </a:r>
            <a:r>
              <a:rPr lang="fr-F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 de base plus complets </a:t>
            </a:r>
            <a:r>
              <a:rPr lang="fr-FR" i="1" dirty="0">
                <a:solidFill>
                  <a:schemeClr val="tx1"/>
                </a:solidFill>
              </a:rPr>
              <a:t>mais maîtrisés et à approfondir petits à petit / étudiants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7" name="Bulle ronde 9">
            <a:extLst>
              <a:ext uri="{FF2B5EF4-FFF2-40B4-BE49-F238E27FC236}">
                <a16:creationId xmlns:a16="http://schemas.microsoft.com/office/drawing/2014/main" id="{BFDEE4B5-C3AB-4603-AAC5-A44E4320A9EE}"/>
              </a:ext>
            </a:extLst>
          </p:cNvPr>
          <p:cNvSpPr/>
          <p:nvPr/>
        </p:nvSpPr>
        <p:spPr>
          <a:xfrm rot="10800000" flipV="1">
            <a:off x="102940" y="5347549"/>
            <a:ext cx="4104456" cy="1452060"/>
          </a:xfrm>
          <a:prstGeom prst="wedgeEllipseCallout">
            <a:avLst>
              <a:gd name="adj1" fmla="val 23832"/>
              <a:gd name="adj2" fmla="val -9545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>
                <a:solidFill>
                  <a:schemeClr val="tx1"/>
                </a:solidFill>
              </a:rPr>
              <a:t>Prendre appui sur prérequis de 2</a:t>
            </a:r>
            <a:r>
              <a:rPr lang="fr-FR" i="1" baseline="30000" dirty="0">
                <a:solidFill>
                  <a:schemeClr val="tx1"/>
                </a:solidFill>
              </a:rPr>
              <a:t>nde</a:t>
            </a:r>
            <a:r>
              <a:rPr lang="fr-FR" i="1" dirty="0">
                <a:solidFill>
                  <a:schemeClr val="tx1"/>
                </a:solidFill>
              </a:rPr>
              <a:t> + cycle 4 collège</a:t>
            </a:r>
          </a:p>
          <a:p>
            <a:pPr algn="ctr"/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 Faire confiance aux élèves + les inciter à apprendre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96CAA5-58AD-4414-9642-39E6E1C004BE}"/>
              </a:ext>
            </a:extLst>
          </p:cNvPr>
          <p:cNvSpPr txBox="1"/>
          <p:nvPr/>
        </p:nvSpPr>
        <p:spPr>
          <a:xfrm>
            <a:off x="2612271" y="4325955"/>
            <a:ext cx="4691470" cy="830997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Apporter des fondamentaux pour poursuite études</a:t>
            </a:r>
          </a:p>
        </p:txBody>
      </p:sp>
    </p:spTree>
    <p:extLst>
      <p:ext uri="{BB962C8B-B14F-4D97-AF65-F5344CB8AC3E}">
        <p14:creationId xmlns:p14="http://schemas.microsoft.com/office/powerpoint/2010/main" val="335277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182125" y="1250991"/>
            <a:ext cx="10176438" cy="707886"/>
            <a:chOff x="534988" y="1988840"/>
            <a:chExt cx="8496944" cy="683880"/>
          </a:xfrm>
        </p:grpSpPr>
        <p:sp>
          <p:nvSpPr>
            <p:cNvPr id="7" name="Flèche droite 6"/>
            <p:cNvSpPr/>
            <p:nvPr/>
          </p:nvSpPr>
          <p:spPr>
            <a:xfrm>
              <a:off x="534988" y="1998712"/>
              <a:ext cx="432048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967036" y="1988840"/>
              <a:ext cx="8064896" cy="683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/>
                <a:t>Enseignement de spécialité </a:t>
              </a:r>
              <a:r>
                <a:rPr lang="fr-FR" sz="2000" b="1" dirty="0">
                  <a:solidFill>
                    <a:srgbClr val="FF0000"/>
                  </a:solidFill>
                </a:rPr>
                <a:t>obligatoire</a:t>
              </a:r>
              <a:r>
                <a:rPr lang="fr-FR" sz="2000" b="1" dirty="0"/>
                <a:t> pour tous les élèves de première STL (4 h/sem) </a:t>
              </a:r>
              <a:r>
                <a:rPr lang="fr-FR" sz="2000" b="1" dirty="0" smtClean="0"/>
                <a:t> </a:t>
              </a:r>
              <a:r>
                <a:rPr lang="fr-F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Biotechnologies </a:t>
              </a:r>
              <a:r>
                <a:rPr lang="fr-FR" sz="2000" b="1" dirty="0" smtClean="0"/>
                <a:t>et </a:t>
              </a: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SPCL</a:t>
              </a: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82125" y="2047614"/>
            <a:ext cx="10183615" cy="707886"/>
            <a:chOff x="534988" y="1988840"/>
            <a:chExt cx="6336704" cy="683879"/>
          </a:xfrm>
        </p:grpSpPr>
        <p:sp>
          <p:nvSpPr>
            <p:cNvPr id="10" name="Flèche droite 9"/>
            <p:cNvSpPr/>
            <p:nvPr/>
          </p:nvSpPr>
          <p:spPr>
            <a:xfrm>
              <a:off x="534988" y="1998712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23020" y="1988840"/>
              <a:ext cx="6048672" cy="683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</a:rPr>
                <a:t>Seul enseignement de biologie du cycle terminal </a:t>
              </a:r>
              <a:r>
                <a:rPr lang="fr-FR" sz="2000" b="1" dirty="0"/>
                <a:t>pour les élèves suivant </a:t>
              </a:r>
              <a:r>
                <a:rPr lang="fr-FR" sz="2000" b="1" dirty="0" smtClean="0"/>
                <a:t>la série </a:t>
              </a:r>
              <a:r>
                <a:rPr lang="fr-FR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STL </a:t>
              </a:r>
              <a:r>
                <a:rPr lang="fr-FR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spécialité SPCL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369286" y="3795830"/>
            <a:ext cx="9785058" cy="2758472"/>
            <a:chOff x="510039" y="1988840"/>
            <a:chExt cx="6505669" cy="3033534"/>
          </a:xfrm>
        </p:grpSpPr>
        <p:sp>
          <p:nvSpPr>
            <p:cNvPr id="14" name="ZoneTexte 13"/>
            <p:cNvSpPr txBox="1"/>
            <p:nvPr/>
          </p:nvSpPr>
          <p:spPr>
            <a:xfrm>
              <a:off x="967036" y="1988840"/>
              <a:ext cx="6048672" cy="23450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Choix de contenus</a:t>
              </a:r>
              <a:r>
                <a:rPr lang="fr-FR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FR" b="1" dirty="0"/>
                <a:t>:</a:t>
              </a:r>
            </a:p>
            <a:p>
              <a:endParaRPr lang="fr-FR" sz="700" b="1" dirty="0"/>
            </a:p>
            <a:p>
              <a:pPr marL="7175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fr-FR" b="1" dirty="0"/>
                <a:t>Accessible aux élèves n’ayant pas choisi Biotechnologies comme spécialité pour STL</a:t>
              </a:r>
            </a:p>
            <a:p>
              <a:pPr marL="7175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fr-FR" b="1" dirty="0"/>
                <a:t>Construit autour de </a:t>
              </a:r>
              <a:r>
                <a:rPr lang="fr-FR" b="1" dirty="0">
                  <a:solidFill>
                    <a:srgbClr val="FF0000"/>
                  </a:solidFill>
                </a:rPr>
                <a:t>deux grandes fonctions physiologiques </a:t>
              </a:r>
              <a:r>
                <a:rPr lang="fr-FR" b="1" dirty="0"/>
                <a:t>:</a:t>
              </a:r>
            </a:p>
            <a:p>
              <a:pPr marL="1174750" lvl="1" indent="-28575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fr-FR" b="1" dirty="0"/>
                <a:t>Fonction de </a:t>
              </a:r>
              <a:r>
                <a:rPr lang="fr-FR" b="1" dirty="0">
                  <a:solidFill>
                    <a:srgbClr val="FF0000"/>
                  </a:solidFill>
                </a:rPr>
                <a:t>nutrition</a:t>
              </a:r>
            </a:p>
            <a:p>
              <a:pPr marL="1231900" lvl="1" indent="-3429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fr-FR" b="1" dirty="0"/>
                <a:t>Fonction de </a:t>
              </a:r>
              <a:r>
                <a:rPr lang="fr-FR" b="1" dirty="0">
                  <a:solidFill>
                    <a:srgbClr val="FF0000"/>
                  </a:solidFill>
                </a:rPr>
                <a:t>reproduction</a:t>
              </a:r>
            </a:p>
          </p:txBody>
        </p:sp>
        <p:sp>
          <p:nvSpPr>
            <p:cNvPr id="15" name="Flèche droite 14"/>
            <p:cNvSpPr/>
            <p:nvPr/>
          </p:nvSpPr>
          <p:spPr>
            <a:xfrm>
              <a:off x="510039" y="4734342"/>
              <a:ext cx="432048" cy="288032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  <p:sp>
          <p:nvSpPr>
            <p:cNvPr id="20" name="Flèche droite 14">
              <a:extLst>
                <a:ext uri="{FF2B5EF4-FFF2-40B4-BE49-F238E27FC236}">
                  <a16:creationId xmlns:a16="http://schemas.microsoft.com/office/drawing/2014/main" id="{69F300FB-D1C7-458D-B530-B9945C30C1A8}"/>
                </a:ext>
              </a:extLst>
            </p:cNvPr>
            <p:cNvSpPr/>
            <p:nvPr/>
          </p:nvSpPr>
          <p:spPr>
            <a:xfrm>
              <a:off x="531818" y="2080708"/>
              <a:ext cx="432048" cy="288032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dirty="0"/>
            </a:p>
          </p:txBody>
        </p:sp>
      </p:grp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783760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1019122" y="6184970"/>
            <a:ext cx="88048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 collective et individuelle</a:t>
            </a:r>
            <a:r>
              <a:rPr lang="fr-F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i="1" dirty="0">
                <a:solidFill>
                  <a:srgbClr val="002060"/>
                </a:solidFill>
              </a:rPr>
              <a:t>(Biologie pour le futur citoyen)</a:t>
            </a:r>
            <a:endParaRPr lang="fr-FR" sz="2000" b="1" i="1" dirty="0">
              <a:solidFill>
                <a:srgbClr val="002060"/>
              </a:solidFill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4276B231-75CA-476D-84E5-3E8CF41AFCF5}"/>
              </a:ext>
            </a:extLst>
          </p:cNvPr>
          <p:cNvGrpSpPr/>
          <p:nvPr/>
        </p:nvGrpSpPr>
        <p:grpSpPr>
          <a:xfrm>
            <a:off x="178557" y="2839702"/>
            <a:ext cx="10436892" cy="707886"/>
            <a:chOff x="534988" y="1988840"/>
            <a:chExt cx="6336704" cy="683880"/>
          </a:xfrm>
        </p:grpSpPr>
        <p:sp>
          <p:nvSpPr>
            <p:cNvPr id="18" name="Flèche droite 9">
              <a:extLst>
                <a:ext uri="{FF2B5EF4-FFF2-40B4-BE49-F238E27FC236}">
                  <a16:creationId xmlns:a16="http://schemas.microsoft.com/office/drawing/2014/main" id="{300E2425-E939-4C8D-8945-20596025850D}"/>
                </a:ext>
              </a:extLst>
            </p:cNvPr>
            <p:cNvSpPr/>
            <p:nvPr/>
          </p:nvSpPr>
          <p:spPr>
            <a:xfrm>
              <a:off x="534988" y="1998712"/>
              <a:ext cx="288032" cy="2880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dirty="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B0E8A749-C9C6-4DA0-89C1-3BF7224823B6}"/>
                </a:ext>
              </a:extLst>
            </p:cNvPr>
            <p:cNvSpPr txBox="1"/>
            <p:nvPr/>
          </p:nvSpPr>
          <p:spPr>
            <a:xfrm>
              <a:off x="823020" y="1988840"/>
              <a:ext cx="6048672" cy="683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0000"/>
                  </a:solidFill>
                </a:rPr>
                <a:t>Seule épreuve spécialité évaluée </a:t>
              </a:r>
              <a:r>
                <a:rPr lang="fr-FR" sz="2000" b="1" dirty="0"/>
                <a:t>au bac en 1</a:t>
              </a:r>
              <a:r>
                <a:rPr lang="fr-FR" sz="2000" b="1" baseline="30000" dirty="0"/>
                <a:t>ère</a:t>
              </a:r>
              <a:r>
                <a:rPr lang="fr-FR" sz="2000" b="1" dirty="0"/>
                <a:t> </a:t>
              </a:r>
              <a:r>
                <a:rPr lang="fr-FR" sz="2000" b="1" dirty="0">
                  <a:sym typeface="Wingdings" panose="05000000000000000000" pitchFamily="2" charset="2"/>
                </a:rPr>
                <a:t> Epreuve commune de contrôle continu (E3C) – </a:t>
              </a:r>
              <a:r>
                <a:rPr lang="fr-FR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Wingdings" panose="05000000000000000000" pitchFamily="2" charset="2"/>
                </a:rPr>
                <a:t>5%</a:t>
              </a:r>
              <a:endPara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" name="Titre 1">
            <a:extLst>
              <a:ext uri="{FF2B5EF4-FFF2-40B4-BE49-F238E27FC236}">
                <a16:creationId xmlns:a16="http://schemas.microsoft.com/office/drawing/2014/main" id="{077B4672-5DC2-4526-9B5C-62FC9A626173}"/>
              </a:ext>
            </a:extLst>
          </p:cNvPr>
          <p:cNvSpPr txBox="1">
            <a:spLocks/>
          </p:cNvSpPr>
          <p:nvPr/>
        </p:nvSpPr>
        <p:spPr>
          <a:xfrm>
            <a:off x="902907" y="62540"/>
            <a:ext cx="8064896" cy="702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6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Inscription du programme dans l’architecture de la réforme du lycée </a:t>
            </a:r>
          </a:p>
          <a:p>
            <a:endParaRPr lang="fr-FR" sz="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3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783760" y="6356351"/>
            <a:ext cx="2400300" cy="365125"/>
          </a:xfrm>
        </p:spPr>
        <p:txBody>
          <a:bodyPr/>
          <a:lstStyle/>
          <a:p>
            <a:fld id="{A29B5AB6-B506-4609-AFB1-D3CA32986832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814876" y="956611"/>
            <a:ext cx="649697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S’approprier des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concepts-clés</a:t>
            </a:r>
            <a:r>
              <a:rPr lang="fr-FR" sz="2000" dirty="0"/>
              <a:t> qui régissent les mécanismes biologiques (cellule et organisme</a:t>
            </a:r>
            <a:r>
              <a:rPr lang="fr-FR" sz="2000" dirty="0" smtClean="0"/>
              <a:t>).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Mobiliser ses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connaissances sur la structure et les propriétés des </a:t>
            </a:r>
            <a:r>
              <a:rPr lang="fr-F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biomolécules.</a:t>
            </a:r>
            <a:endParaRPr lang="fr-F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Maitriser des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organisations anatomiques </a:t>
            </a:r>
            <a:r>
              <a:rPr lang="fr-F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dessin</a:t>
            </a:r>
            <a:r>
              <a:rPr lang="fr-FR" sz="2000" dirty="0"/>
              <a:t> (</a:t>
            </a:r>
            <a:r>
              <a:rPr lang="fr-FR" sz="2000" dirty="0" smtClean="0"/>
              <a:t>ap.digestif </a:t>
            </a:r>
            <a:r>
              <a:rPr lang="fr-FR" sz="2000" dirty="0"/>
              <a:t>/urinaire /repro</a:t>
            </a:r>
            <a:r>
              <a:rPr lang="fr-FR" sz="2000" dirty="0" smtClean="0"/>
              <a:t>).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Interpréter avec rigueur</a:t>
            </a:r>
            <a:r>
              <a:rPr lang="fr-FR" sz="2000" dirty="0"/>
              <a:t> les résultats </a:t>
            </a:r>
            <a:r>
              <a:rPr lang="fr-FR" sz="2000" dirty="0" smtClean="0"/>
              <a:t>expérimentaux.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Construire des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raisonnements scientifiques rigoureux, </a:t>
            </a:r>
            <a:r>
              <a:rPr lang="fr-F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argumenter.</a:t>
            </a:r>
            <a:endParaRPr lang="fr-F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S’interroger</a:t>
            </a:r>
            <a:r>
              <a:rPr lang="fr-FR" sz="2000" dirty="0"/>
              <a:t> sur les enjeux de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santé individuelle et collective </a:t>
            </a:r>
            <a:r>
              <a:rPr lang="fr-FR" sz="2000" dirty="0"/>
              <a:t>et s’ouvrir aux métiers (santé, biologie</a:t>
            </a:r>
            <a:r>
              <a:rPr lang="fr-FR" sz="2000" dirty="0" smtClean="0"/>
              <a:t>).</a:t>
            </a: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000" dirty="0"/>
              <a:t>Développer une </a:t>
            </a:r>
            <a:r>
              <a:rPr lang="fr-F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pensée réflexive et </a:t>
            </a:r>
            <a:r>
              <a:rPr lang="fr-FR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critique.</a:t>
            </a:r>
            <a:endParaRPr lang="fr-F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1A6458-9449-407D-BD73-0B2A68809A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5468" y="406608"/>
            <a:ext cx="1969931" cy="14419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828D94D-07F7-41CD-B423-F48D110C8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4" y="1556792"/>
            <a:ext cx="1408854" cy="10261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714ADE5-17BE-426D-A8CD-5C923E590CF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4" r="28182"/>
          <a:stretch/>
        </p:blipFill>
        <p:spPr>
          <a:xfrm>
            <a:off x="7664564" y="2069985"/>
            <a:ext cx="1074842" cy="16493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76796ED-5E1F-4D90-B37A-22A45FB82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25657"/>
          <a:stretch/>
        </p:blipFill>
        <p:spPr>
          <a:xfrm>
            <a:off x="348280" y="3719353"/>
            <a:ext cx="1466596" cy="131414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DCEFE85-FC10-47DA-9063-2EC17FE1A8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0" t="4851" r="24961" b="4851"/>
          <a:stretch/>
        </p:blipFill>
        <p:spPr>
          <a:xfrm>
            <a:off x="976615" y="5612289"/>
            <a:ext cx="751012" cy="1245711"/>
          </a:xfrm>
          <a:prstGeom prst="rect">
            <a:avLst/>
          </a:prstGeom>
        </p:spPr>
      </p:pic>
      <p:pic>
        <p:nvPicPr>
          <p:cNvPr id="14" name="Picture 10" descr="http://www.didier-pol.net/2ccmaa3.jpg">
            <a:extLst>
              <a:ext uri="{FF2B5EF4-FFF2-40B4-BE49-F238E27FC236}">
                <a16:creationId xmlns:a16="http://schemas.microsoft.com/office/drawing/2014/main" id="{B750A566-F5F1-40CF-BAC8-1FF3B154A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1758" y="5850016"/>
            <a:ext cx="1564004" cy="108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7D4A372-8F14-409F-A90F-2146895E26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745" t="16771" r="4962" b="16769"/>
          <a:stretch/>
        </p:blipFill>
        <p:spPr>
          <a:xfrm>
            <a:off x="8022807" y="4635896"/>
            <a:ext cx="2125653" cy="117277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8501082-DE1B-4E61-BFE6-E8CA534C85B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47075" y="2254907"/>
            <a:ext cx="1052364" cy="1314146"/>
          </a:xfrm>
          <a:prstGeom prst="rect">
            <a:avLst/>
          </a:prstGeom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AE69DAB1-1C2C-4EB1-810C-0FE52A30AD93}"/>
              </a:ext>
            </a:extLst>
          </p:cNvPr>
          <p:cNvSpPr txBox="1">
            <a:spLocks/>
          </p:cNvSpPr>
          <p:nvPr/>
        </p:nvSpPr>
        <p:spPr>
          <a:xfrm>
            <a:off x="2971823" y="102972"/>
            <a:ext cx="3200356" cy="661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fr-FR" sz="9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fr-FR" sz="3200" b="1" dirty="0">
                <a:solidFill>
                  <a:srgbClr val="4F81BD">
                    <a:lumMod val="75000"/>
                  </a:srgbClr>
                </a:solidFill>
              </a:rPr>
              <a:t>Objectifs visés</a:t>
            </a:r>
            <a:endParaRPr lang="fr-FR" sz="32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pPr fontAlgn="auto">
              <a:spcAft>
                <a:spcPts val="0"/>
              </a:spcAft>
            </a:pPr>
            <a:endParaRPr lang="fr-FR" sz="1000" b="1" dirty="0">
              <a:solidFill>
                <a:srgbClr val="4F81B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6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255066" y="2595775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Activités mobilisant le 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numérique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55068" y="179738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Activités à réaliser au 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laboratoire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230602" y="3368027"/>
            <a:ext cx="7206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Réalisation de 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projets, d’interventions de professionnels de santé ou d’étudiants</a:t>
            </a:r>
            <a:r>
              <a:rPr lang="fr-FR" sz="2400" b="1" dirty="0"/>
              <a:t> </a:t>
            </a:r>
            <a:r>
              <a:rPr lang="fr-FR" sz="2400" dirty="0"/>
              <a:t>dans le cadre du service sanitaire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1255066" y="4725144"/>
            <a:ext cx="590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Visites de </a:t>
            </a:r>
            <a:r>
              <a:rPr lang="fr-F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laboratoire, d’entreprises</a:t>
            </a:r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2007152" y="181876"/>
            <a:ext cx="6952772" cy="6617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fr-FR" sz="3700" b="1" dirty="0">
                <a:solidFill>
                  <a:srgbClr val="4F81BD">
                    <a:lumMod val="75000"/>
                  </a:srgbClr>
                </a:solidFill>
              </a:rPr>
              <a:t>Moyens pour atteindre les objectifs visés</a:t>
            </a:r>
            <a:endParaRPr lang="fr-FR" sz="3700" b="1" baseline="300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sz="1100" b="1"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746018" y="1801871"/>
            <a:ext cx="420574" cy="339699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746018" y="2606880"/>
            <a:ext cx="420574" cy="339699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746018" y="3411874"/>
            <a:ext cx="420574" cy="339699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746018" y="4785570"/>
            <a:ext cx="420574" cy="339699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638" y="3639299"/>
            <a:ext cx="657297" cy="573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DB424A0E-7A50-40B7-A7E7-BD475CA6F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430" y="4692633"/>
            <a:ext cx="1073712" cy="525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A68C4D1D-EE7C-4C0A-9549-E5A71A3FA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31" y="2455656"/>
            <a:ext cx="827646" cy="83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>
            <a:extLst>
              <a:ext uri="{FF2B5EF4-FFF2-40B4-BE49-F238E27FC236}">
                <a16:creationId xmlns:a16="http://schemas.microsoft.com/office/drawing/2014/main" id="{196EF6D0-A164-4CC8-B97E-6E554CBEB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363" y="1412662"/>
            <a:ext cx="949572" cy="9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4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20" grpId="0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 txBox="1">
            <a:spLocks/>
          </p:cNvSpPr>
          <p:nvPr/>
        </p:nvSpPr>
        <p:spPr>
          <a:xfrm>
            <a:off x="2447315" y="44624"/>
            <a:ext cx="5392373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0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fr-FR" sz="3700" b="1" dirty="0">
                <a:solidFill>
                  <a:schemeClr val="accent1">
                    <a:lumMod val="75000"/>
                  </a:schemeClr>
                </a:solidFill>
              </a:rPr>
              <a:t>Structure du programme</a:t>
            </a:r>
            <a:endParaRPr lang="fr-FR" sz="3700" b="1" baseline="300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fr-FR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Flèche vers la droite 5">
            <a:extLst>
              <a:ext uri="{FF2B5EF4-FFF2-40B4-BE49-F238E27FC236}">
                <a16:creationId xmlns:a16="http://schemas.microsoft.com/office/drawing/2014/main" id="{31A4DDA8-879D-C342-B4FE-3D512D9D34D2}"/>
              </a:ext>
            </a:extLst>
          </p:cNvPr>
          <p:cNvSpPr/>
          <p:nvPr/>
        </p:nvSpPr>
        <p:spPr>
          <a:xfrm>
            <a:off x="3717015" y="2768550"/>
            <a:ext cx="236884" cy="91202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Flèche vers la droite 35">
            <a:extLst>
              <a:ext uri="{FF2B5EF4-FFF2-40B4-BE49-F238E27FC236}">
                <a16:creationId xmlns:a16="http://schemas.microsoft.com/office/drawing/2014/main" id="{207B4440-7A6E-914D-818B-3EF96BCA57F3}"/>
              </a:ext>
            </a:extLst>
          </p:cNvPr>
          <p:cNvSpPr/>
          <p:nvPr/>
        </p:nvSpPr>
        <p:spPr>
          <a:xfrm flipH="1">
            <a:off x="6071149" y="2768550"/>
            <a:ext cx="258367" cy="91202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à coins arrondis 18">
            <a:extLst>
              <a:ext uri="{FF2B5EF4-FFF2-40B4-BE49-F238E27FC236}">
                <a16:creationId xmlns:a16="http://schemas.microsoft.com/office/drawing/2014/main" id="{5D4BF08D-11BD-F44F-90B0-CE95FE98C01F}"/>
              </a:ext>
            </a:extLst>
          </p:cNvPr>
          <p:cNvSpPr/>
          <p:nvPr/>
        </p:nvSpPr>
        <p:spPr>
          <a:xfrm>
            <a:off x="1629529" y="1389256"/>
            <a:ext cx="1975485" cy="18116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Mécanismes moléculaires et physiologiques de la nutrition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ctangle à coins arrondis 19">
            <a:extLst>
              <a:ext uri="{FF2B5EF4-FFF2-40B4-BE49-F238E27FC236}">
                <a16:creationId xmlns:a16="http://schemas.microsoft.com/office/drawing/2014/main" id="{E1A6265D-B73B-0049-A189-7D17A9ADDE22}"/>
              </a:ext>
            </a:extLst>
          </p:cNvPr>
          <p:cNvSpPr/>
          <p:nvPr/>
        </p:nvSpPr>
        <p:spPr>
          <a:xfrm>
            <a:off x="1631028" y="3345309"/>
            <a:ext cx="1972487" cy="20032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Mécanismes moléculaires et physiologiques de la reproduction et de la transmission des caractères héréditaires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Rectangle à coins arrondis 20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6654088" y="1265864"/>
            <a:ext cx="2161310" cy="8099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Relations structures et propriétés des biomolécules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Rectangle à coins arrondis 21">
            <a:extLst>
              <a:ext uri="{FF2B5EF4-FFF2-40B4-BE49-F238E27FC236}">
                <a16:creationId xmlns:a16="http://schemas.microsoft.com/office/drawing/2014/main" id="{D915794D-E82E-1149-9FDD-3731392092E1}"/>
              </a:ext>
            </a:extLst>
          </p:cNvPr>
          <p:cNvSpPr/>
          <p:nvPr/>
        </p:nvSpPr>
        <p:spPr>
          <a:xfrm>
            <a:off x="6671888" y="2132857"/>
            <a:ext cx="2125713" cy="8614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Relations structures et fonctions physiologiques 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Rectangle à coins arrondis 22">
            <a:extLst>
              <a:ext uri="{FF2B5EF4-FFF2-40B4-BE49-F238E27FC236}">
                <a16:creationId xmlns:a16="http://schemas.microsoft.com/office/drawing/2014/main" id="{95C1EDE1-8B46-6844-BBA8-A38ACAAB366B}"/>
              </a:ext>
            </a:extLst>
          </p:cNvPr>
          <p:cNvSpPr/>
          <p:nvPr/>
        </p:nvSpPr>
        <p:spPr>
          <a:xfrm>
            <a:off x="6671888" y="3068960"/>
            <a:ext cx="2125713" cy="7787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Milieu intérieur et homéostasie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Rectangle à coins arrondis 23">
            <a:extLst>
              <a:ext uri="{FF2B5EF4-FFF2-40B4-BE49-F238E27FC236}">
                <a16:creationId xmlns:a16="http://schemas.microsoft.com/office/drawing/2014/main" id="{563B3CDC-F7C6-E44E-BCF2-F39F821376D6}"/>
              </a:ext>
            </a:extLst>
          </p:cNvPr>
          <p:cNvSpPr/>
          <p:nvPr/>
        </p:nvSpPr>
        <p:spPr>
          <a:xfrm>
            <a:off x="6671887" y="3933056"/>
            <a:ext cx="2125712" cy="66379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Information et communication</a:t>
            </a: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DC2BA73-B6E0-5944-9067-024D77042A24}"/>
              </a:ext>
            </a:extLst>
          </p:cNvPr>
          <p:cNvSpPr txBox="1"/>
          <p:nvPr/>
        </p:nvSpPr>
        <p:spPr>
          <a:xfrm>
            <a:off x="3880739" y="5025346"/>
            <a:ext cx="252552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Combinaison des modules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99085" y="797106"/>
            <a:ext cx="243637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fr-FR" b="1" dirty="0"/>
              <a:t>2 modules thématiques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11652" y="797106"/>
            <a:ext cx="244618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0"/>
            <a:r>
              <a:rPr lang="fr-FR" b="1" dirty="0"/>
              <a:t>4 modules transversaux</a:t>
            </a:r>
          </a:p>
        </p:txBody>
      </p:sp>
      <p:sp>
        <p:nvSpPr>
          <p:cNvPr id="28" name="Rectangle à coins arrondis 27">
            <a:extLst>
              <a:ext uri="{FF2B5EF4-FFF2-40B4-BE49-F238E27FC236}">
                <a16:creationId xmlns:a16="http://schemas.microsoft.com/office/drawing/2014/main" id="{5D4BF08D-11BD-F44F-90B0-CE95FE98C01F}"/>
              </a:ext>
            </a:extLst>
          </p:cNvPr>
          <p:cNvSpPr/>
          <p:nvPr/>
        </p:nvSpPr>
        <p:spPr>
          <a:xfrm>
            <a:off x="4271459" y="1628800"/>
            <a:ext cx="1262761" cy="16178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Rectangle à coins arrondis 29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1772817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Rectangle à coins arrondis 30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2147826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Rectangle à coins arrondis 32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2522835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Rectangle à coins arrondis 33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2897844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Rectangle à coins arrondis 41">
            <a:extLst>
              <a:ext uri="{FF2B5EF4-FFF2-40B4-BE49-F238E27FC236}">
                <a16:creationId xmlns:a16="http://schemas.microsoft.com/office/drawing/2014/main" id="{5D4BF08D-11BD-F44F-90B0-CE95FE98C01F}"/>
              </a:ext>
            </a:extLst>
          </p:cNvPr>
          <p:cNvSpPr/>
          <p:nvPr/>
        </p:nvSpPr>
        <p:spPr>
          <a:xfrm>
            <a:off x="4259398" y="3308669"/>
            <a:ext cx="1262761" cy="16178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Rectangle à coins arrondis 34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3407031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" name="Rectangle à coins arrondis 35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3782040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" name="Rectangle à coins arrondis 36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4157049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8" name="Rectangle à coins arrondis 37">
            <a:extLst>
              <a:ext uri="{FF2B5EF4-FFF2-40B4-BE49-F238E27FC236}">
                <a16:creationId xmlns:a16="http://schemas.microsoft.com/office/drawing/2014/main" id="{D40C6475-C42A-DD4D-9ADE-79D8A1AC5497}"/>
              </a:ext>
            </a:extLst>
          </p:cNvPr>
          <p:cNvSpPr/>
          <p:nvPr/>
        </p:nvSpPr>
        <p:spPr>
          <a:xfrm>
            <a:off x="4900586" y="4532058"/>
            <a:ext cx="962995" cy="2887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5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42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1143</Words>
  <Application>Microsoft Office PowerPoint</Application>
  <PresentationFormat>Diapositives 35 mm</PresentationFormat>
  <Paragraphs>234</Paragraphs>
  <Slides>22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Thème Office</vt:lpstr>
      <vt:lpstr>Présentation des programmes</vt:lpstr>
      <vt:lpstr>Présentation des programmes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prog biochimie-biologie 1ère</dc:title>
  <dc:creator/>
  <cp:lastModifiedBy>master</cp:lastModifiedBy>
  <cp:revision>255</cp:revision>
  <dcterms:created xsi:type="dcterms:W3CDTF">2018-10-16T15:48:16Z</dcterms:created>
  <dcterms:modified xsi:type="dcterms:W3CDTF">2019-04-15T11:25:40Z</dcterms:modified>
</cp:coreProperties>
</file>